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558" r:id="rId2"/>
    <p:sldId id="360" r:id="rId3"/>
    <p:sldId id="476" r:id="rId4"/>
    <p:sldId id="568" r:id="rId5"/>
    <p:sldId id="704" r:id="rId6"/>
    <p:sldId id="479" r:id="rId7"/>
    <p:sldId id="741" r:id="rId8"/>
    <p:sldId id="764" r:id="rId9"/>
    <p:sldId id="739" r:id="rId10"/>
    <p:sldId id="742" r:id="rId11"/>
    <p:sldId id="744" r:id="rId12"/>
    <p:sldId id="743" r:id="rId13"/>
    <p:sldId id="757" r:id="rId14"/>
    <p:sldId id="759" r:id="rId15"/>
    <p:sldId id="765" r:id="rId16"/>
    <p:sldId id="746" r:id="rId17"/>
    <p:sldId id="747" r:id="rId18"/>
    <p:sldId id="762" r:id="rId19"/>
    <p:sldId id="748" r:id="rId20"/>
    <p:sldId id="750" r:id="rId21"/>
    <p:sldId id="751" r:id="rId22"/>
    <p:sldId id="749" r:id="rId23"/>
    <p:sldId id="766" r:id="rId24"/>
    <p:sldId id="767" r:id="rId25"/>
    <p:sldId id="768" r:id="rId26"/>
    <p:sldId id="668"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3" autoAdjust="0"/>
    <p:restoredTop sz="52319" autoAdjust="0"/>
  </p:normalViewPr>
  <p:slideViewPr>
    <p:cSldViewPr snapToGrid="0">
      <p:cViewPr varScale="1">
        <p:scale>
          <a:sx n="37" d="100"/>
          <a:sy n="37" d="100"/>
        </p:scale>
        <p:origin x="1614" y="60"/>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940DE7-40D7-2F48-987F-473A266EB2D1}" type="datetimeFigureOut">
              <a:rPr lang="en-US" smtClean="0"/>
              <a:t>10/28/2020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V 3 cont.... The song of Moses and the song of the Lamb:</a:t>
            </a:r>
          </a:p>
          <a:p>
            <a:pPr marL="457200" indent="-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As God’s judgment and wrath come, His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works</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ways</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are judged as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great and marvelous and righteous and true.</a:t>
            </a:r>
          </a:p>
          <a:p>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The world followed after the beast and false prophet, but should have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feared the Lord and glorified His name.</a:t>
            </a: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For all the nations will come and worship before You</a:t>
            </a:r>
          </a:p>
          <a:p>
            <a:pPr marL="457200" indent="-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BECAUSE His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righteous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acts</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are revealed</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indent="-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As opposed to the beast!!!</a:t>
            </a:r>
          </a:p>
          <a:p>
            <a:pPr marL="457200" indent="-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When you know and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see</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the Truth, you see God’s righteousness!!!</a:t>
            </a:r>
          </a:p>
          <a:p>
            <a:pPr marL="457200" indent="-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Right now we have to accept it by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FAITH</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t>
            </a:r>
            <a:endParaRPr lang="en-US" b="0" i="0" u="none" dirty="0"/>
          </a:p>
        </p:txBody>
      </p:sp>
      <p:sp>
        <p:nvSpPr>
          <p:cNvPr id="4" name="Slide Number Placeholder 3"/>
          <p:cNvSpPr>
            <a:spLocks noGrp="1"/>
          </p:cNvSpPr>
          <p:nvPr>
            <p:ph type="sldNum" sz="quarter" idx="5"/>
          </p:nvPr>
        </p:nvSpPr>
        <p:spPr/>
        <p:txBody>
          <a:bodyPr/>
          <a:lstStyle/>
          <a:p>
            <a:fld id="{AAC37792-3584-8F44-A228-D4CCCED21F2F}" type="slidenum">
              <a:rPr lang="en-US" smtClean="0"/>
              <a:t>12</a:t>
            </a:fld>
            <a:endParaRPr lang="en-US"/>
          </a:p>
        </p:txBody>
      </p:sp>
    </p:spTree>
    <p:extLst>
      <p:ext uri="{BB962C8B-B14F-4D97-AF65-F5344CB8AC3E}">
        <p14:creationId xmlns:p14="http://schemas.microsoft.com/office/powerpoint/2010/main" val="1142216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V 3 cont.... The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song of Moses</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and the song of the Lamb:</a:t>
            </a:r>
          </a:p>
          <a:p>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white"/>
                </a:solidFill>
                <a:effectLst/>
                <a:uLnTx/>
                <a:uFillTx/>
                <a:latin typeface="Trebuchet MS" panose="020B0603020202020204"/>
                <a:ea typeface="+mn-ea"/>
                <a:cs typeface="+mn-cs"/>
              </a:rPr>
              <a:t>Exodus 15</a:t>
            </a:r>
            <a:r>
              <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rPr>
              <a:t> I will sing unto the Lord, for he hath triumphed gloriously: The horse and the rider throne into the sea</a:t>
            </a:r>
            <a:endParaRPr kumimoji="0" lang="en-US" sz="3600" b="1" i="0"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white"/>
                </a:solidFill>
                <a:effectLst/>
                <a:uLnTx/>
                <a:uFillTx/>
                <a:latin typeface="Trebuchet MS" panose="020B0603020202020204"/>
                <a:ea typeface="+mn-ea"/>
                <a:cs typeface="+mn-cs"/>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white"/>
                </a:solidFill>
                <a:effectLst/>
                <a:uLnTx/>
                <a:uFillTx/>
                <a:latin typeface="Trebuchet MS" panose="020B0603020202020204"/>
                <a:ea typeface="+mn-ea"/>
                <a:cs typeface="+mn-cs"/>
              </a:rPr>
              <a:t>Deuteronomy 32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mn-lt"/>
                <a:ea typeface="+mn-ea"/>
                <a:cs typeface="+mn-cs"/>
              </a:rPr>
              <a:t>3 “For I proclaim the name of the Lord; Ascribe greatness to our God! 4 “The Rock! His work is perfect, For all His ways are just; A God of faithfulness and without injustice, Righteous and upright is 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5 “They have acted corruptly toward Him, They are not His children, because of their defect; But are a perverse and crooked generation. 6 “Do you thus repay the Lord, O foolish and unwise people? Is not He your Father who has bought you? He has made you and established you.......</a:t>
            </a:r>
          </a:p>
          <a:p>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35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Vengeance is Mine, and retribution</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In due time their foot will slip; For the day of their calamity is near, And the impending things are hastening upon them.</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36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For the Lord will vindicate His people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will have compassion on His servants, When He sees that their strength is gone, And there is none remaining, bond or free.</a:t>
            </a: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39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See now that I, I am He, And there is no god besides Me; It is I who put to death and give life</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I have wounded and it is I who heal, And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there is no one who can deliver from My hand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40 ‘Indeed, I lift up My hand to heaven, And say, as I live forever, 41 If I sharpen My flashing sword, And My hand takes hold on justice,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I will render vengeance on My adversaries, And I will repay those who hate Me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42 ‘I will make My arrows drunk with blood, And My sword will devour flesh, With the blood of the slain and the captives,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From the long-haired leaders of the enemy.’</a:t>
            </a: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43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Rejoice, O nations, with His people; For He will avenge the blood of His servants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t>
            </a: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And will render vengeance on His adversaries, And will atone for His land and His people.”</a:t>
            </a:r>
          </a:p>
        </p:txBody>
      </p:sp>
      <p:sp>
        <p:nvSpPr>
          <p:cNvPr id="4" name="Slide Number Placeholder 3"/>
          <p:cNvSpPr>
            <a:spLocks noGrp="1"/>
          </p:cNvSpPr>
          <p:nvPr>
            <p:ph type="sldNum" sz="quarter" idx="5"/>
          </p:nvPr>
        </p:nvSpPr>
        <p:spPr/>
        <p:txBody>
          <a:bodyPr/>
          <a:lstStyle/>
          <a:p>
            <a:fld id="{AAC37792-3584-8F44-A228-D4CCCED21F2F}" type="slidenum">
              <a:rPr lang="en-US" smtClean="0"/>
              <a:t>13</a:t>
            </a:fld>
            <a:endParaRPr lang="en-US"/>
          </a:p>
        </p:txBody>
      </p:sp>
    </p:spTree>
    <p:extLst>
      <p:ext uri="{BB962C8B-B14F-4D97-AF65-F5344CB8AC3E}">
        <p14:creationId xmlns:p14="http://schemas.microsoft.com/office/powerpoint/2010/main" val="684195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Righteous and true are your ways</a:t>
            </a:r>
          </a:p>
          <a:p>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white"/>
                </a:solidFill>
                <a:effectLst/>
                <a:uLnTx/>
                <a:uFillTx/>
                <a:latin typeface="Trebuchet MS" panose="020B0603020202020204"/>
                <a:ea typeface="+mn-ea"/>
                <a:cs typeface="+mn-cs"/>
              </a:rPr>
              <a:t>Ezekiel 18</a:t>
            </a:r>
            <a:r>
              <a:rPr kumimoji="0" lang="en-US" sz="3600" b="1"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6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SEE NEXT SLIDE </a:t>
            </a:r>
            <a:endParaRPr kumimoji="0" lang="en-US" sz="3600" b="1" i="0"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mn-lt"/>
                <a:ea typeface="+mn-ea"/>
                <a:cs typeface="+mn-cs"/>
              </a:rPr>
              <a:t>29 But the house of Israel says, ‘The way of the Lord is not right</a:t>
            </a:r>
            <a:r>
              <a:rPr kumimoji="0" lang="en-US" sz="1200" b="0" i="1" u="none" strike="noStrike" kern="1200" cap="none" spc="0" normalizeH="0" baseline="0" noProof="0" dirty="0">
                <a:ln>
                  <a:noFill/>
                </a:ln>
                <a:solidFill>
                  <a:prstClr val="black"/>
                </a:solidFill>
                <a:effectLst/>
                <a:uLnTx/>
                <a:uFillTx/>
                <a:latin typeface="+mn-lt"/>
                <a:ea typeface="+mn-ea"/>
                <a:cs typeface="+mn-cs"/>
              </a:rPr>
              <a:t>.’ Are My ways not right, O house of Israel? </a:t>
            </a:r>
            <a:r>
              <a:rPr kumimoji="0" lang="en-US" sz="1200" b="1" i="1" u="sng" strike="noStrike" kern="1200" cap="none" spc="0" normalizeH="0" baseline="0" noProof="0" dirty="0">
                <a:ln>
                  <a:noFill/>
                </a:ln>
                <a:solidFill>
                  <a:prstClr val="black"/>
                </a:solidFill>
                <a:effectLst/>
                <a:uLnTx/>
                <a:uFillTx/>
                <a:latin typeface="+mn-lt"/>
                <a:ea typeface="+mn-ea"/>
                <a:cs typeface="+mn-cs"/>
              </a:rPr>
              <a:t>Is it not your ways that are not right?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mn-lt"/>
                <a:ea typeface="+mn-ea"/>
                <a:cs typeface="+mn-cs"/>
              </a:rPr>
              <a:t>30 “Therefore I will judge you, O house of Israel, </a:t>
            </a:r>
            <a:r>
              <a:rPr kumimoji="0" lang="en-US" sz="1200" b="1" i="1" u="sng" strike="noStrike" kern="1200" cap="none" spc="0" normalizeH="0" baseline="0" noProof="0" dirty="0">
                <a:ln>
                  <a:noFill/>
                </a:ln>
                <a:solidFill>
                  <a:prstClr val="black"/>
                </a:solidFill>
                <a:effectLst/>
                <a:uLnTx/>
                <a:uFillTx/>
                <a:latin typeface="+mn-lt"/>
                <a:ea typeface="+mn-ea"/>
                <a:cs typeface="+mn-cs"/>
              </a:rPr>
              <a:t>each according to his conduct</a:t>
            </a:r>
            <a:r>
              <a:rPr kumimoji="0" lang="en-US" sz="1200" b="0" i="1" u="none" strike="noStrike" kern="1200" cap="none" spc="0" normalizeH="0" baseline="0" noProof="0" dirty="0">
                <a:ln>
                  <a:noFill/>
                </a:ln>
                <a:solidFill>
                  <a:prstClr val="black"/>
                </a:solidFill>
                <a:effectLst/>
                <a:uLnTx/>
                <a:uFillTx/>
                <a:latin typeface="+mn-lt"/>
                <a:ea typeface="+mn-ea"/>
                <a:cs typeface="+mn-cs"/>
              </a:rPr>
              <a:t>,” declares the Lord God. “Repent and turn away from all your transgressions, so that iniquity may not become a stumbling block to you. 31 Cast away from you all your transgressions which you have committed and make yourselves a new heart and a new spirit! For why will you die, O house of Israel? </a:t>
            </a:r>
            <a:r>
              <a:rPr kumimoji="0" lang="en-US" sz="1200" b="1" i="1" u="sng" strike="noStrike" kern="1200" cap="none" spc="0" normalizeH="0" baseline="0" noProof="0" dirty="0">
                <a:ln>
                  <a:noFill/>
                </a:ln>
                <a:solidFill>
                  <a:prstClr val="black"/>
                </a:solidFill>
                <a:effectLst/>
                <a:uLnTx/>
                <a:uFillTx/>
                <a:latin typeface="+mn-lt"/>
                <a:ea typeface="+mn-ea"/>
                <a:cs typeface="+mn-cs"/>
              </a:rPr>
              <a:t>32 For I have no pleasure in the death of anyone who dies,” declares the Lord God. “Therefore, repent and live</a:t>
            </a:r>
            <a:r>
              <a:rPr kumimoji="0" lang="en-US" sz="1200" b="1" i="1"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We need </a:t>
            </a:r>
            <a:r>
              <a:rPr kumimoji="0" lang="en-US" sz="1200" b="1" i="0" u="sng" strike="noStrike" kern="1200" cap="none" spc="0" normalizeH="0" baseline="0" noProof="0" dirty="0">
                <a:ln>
                  <a:noFill/>
                </a:ln>
                <a:solidFill>
                  <a:prstClr val="black"/>
                </a:solidFill>
                <a:effectLst/>
                <a:uLnTx/>
                <a:uFillTx/>
                <a:latin typeface="+mn-lt"/>
                <a:ea typeface="+mn-ea"/>
                <a:cs typeface="+mn-cs"/>
              </a:rPr>
              <a:t>forgiveness</a:t>
            </a:r>
            <a:r>
              <a:rPr kumimoji="0" lang="en-US" sz="1200" b="1" i="0" u="none" strike="noStrike" kern="1200" cap="none" spc="0" normalizeH="0" baseline="0" noProof="0" dirty="0">
                <a:ln>
                  <a:noFill/>
                </a:ln>
                <a:solidFill>
                  <a:prstClr val="black"/>
                </a:solidFill>
                <a:effectLst/>
                <a:uLnTx/>
                <a:uFillTx/>
                <a:latin typeface="+mn-lt"/>
                <a:ea typeface="+mn-ea"/>
                <a:cs typeface="+mn-cs"/>
              </a:rPr>
              <a:t> from God not </a:t>
            </a:r>
            <a:r>
              <a:rPr kumimoji="0" lang="en-US" sz="1200" b="1" i="0" u="sng" strike="noStrike" kern="1200" cap="none" spc="0" normalizeH="0" baseline="0" noProof="0" dirty="0">
                <a:ln>
                  <a:noFill/>
                </a:ln>
                <a:solidFill>
                  <a:prstClr val="black"/>
                </a:solidFill>
                <a:effectLst/>
                <a:uLnTx/>
                <a:uFillTx/>
                <a:latin typeface="+mn-lt"/>
                <a:ea typeface="+mn-ea"/>
                <a:cs typeface="+mn-cs"/>
              </a:rPr>
              <a:t>fairness</a:t>
            </a:r>
            <a:r>
              <a:rPr kumimoji="0" lang="en-US" sz="1200" b="1" i="0" u="none" strike="noStrike" kern="1200" cap="none" spc="0" normalizeH="0" baseline="0" noProof="0" dirty="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Fairness would call for us to be judged according to our conduct!</a:t>
            </a: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4" name="Slide Number Placeholder 3"/>
          <p:cNvSpPr>
            <a:spLocks noGrp="1"/>
          </p:cNvSpPr>
          <p:nvPr>
            <p:ph type="sldNum" sz="quarter" idx="5"/>
          </p:nvPr>
        </p:nvSpPr>
        <p:spPr/>
        <p:txBody>
          <a:bodyPr/>
          <a:lstStyle/>
          <a:p>
            <a:fld id="{AAC37792-3584-8F44-A228-D4CCCED21F2F}" type="slidenum">
              <a:rPr lang="en-US" smtClean="0"/>
              <a:t>14</a:t>
            </a:fld>
            <a:endParaRPr lang="en-US"/>
          </a:p>
        </p:txBody>
      </p:sp>
    </p:spTree>
    <p:extLst>
      <p:ext uri="{BB962C8B-B14F-4D97-AF65-F5344CB8AC3E}">
        <p14:creationId xmlns:p14="http://schemas.microsoft.com/office/powerpoint/2010/main" val="4183526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2800" b="1" i="1" u="sng" strike="noStrike" kern="1200" cap="none" spc="0" normalizeH="0" baseline="0" noProof="0" dirty="0">
                <a:ln>
                  <a:noFill/>
                </a:ln>
                <a:solidFill>
                  <a:prstClr val="white"/>
                </a:solidFill>
                <a:effectLst/>
                <a:uLnTx/>
                <a:uFillTx/>
                <a:latin typeface="Trebuchet MS" panose="020B0603020202020204"/>
                <a:ea typeface="+mn-ea"/>
                <a:cs typeface="+mn-cs"/>
              </a:rPr>
              <a:t>each according to his conduct</a:t>
            </a:r>
          </a:p>
          <a:p>
            <a:pPr fontAlgn="base"/>
            <a:r>
              <a:rPr lang="en-US" sz="1200" b="1" i="0" u="none" strike="noStrike" kern="1200" dirty="0">
                <a:solidFill>
                  <a:schemeClr val="tx1"/>
                </a:solidFill>
                <a:effectLst/>
                <a:latin typeface="+mn-lt"/>
                <a:ea typeface="+mn-ea"/>
                <a:cs typeface="+mn-cs"/>
              </a:rPr>
              <a:t>Jeremiah 17:10</a:t>
            </a:r>
            <a:r>
              <a:rPr lang="en-US" sz="1200" b="0" i="0" kern="1200" dirty="0">
                <a:solidFill>
                  <a:schemeClr val="tx1"/>
                </a:solidFill>
                <a:effectLst/>
                <a:latin typeface="+mn-lt"/>
                <a:ea typeface="+mn-ea"/>
                <a:cs typeface="+mn-cs"/>
              </a:rPr>
              <a:t>: “I, the Lord, search the heart, I test the mind, even to give to each man according to his ways, according to the results of his deeds.”</a:t>
            </a:r>
          </a:p>
          <a:p>
            <a:pPr fontAlgn="base"/>
            <a:r>
              <a:rPr lang="en-US" sz="1200" b="1" i="0" u="none" strike="noStrike" kern="1200" dirty="0">
                <a:solidFill>
                  <a:schemeClr val="tx1"/>
                </a:solidFill>
                <a:effectLst/>
                <a:latin typeface="+mn-lt"/>
                <a:ea typeface="+mn-ea"/>
                <a:cs typeface="+mn-cs"/>
              </a:rPr>
              <a:t>Jeremiah 32:19</a:t>
            </a:r>
            <a:r>
              <a:rPr lang="en-US" sz="1200" b="0" i="0" kern="1200" dirty="0">
                <a:solidFill>
                  <a:schemeClr val="tx1"/>
                </a:solidFill>
                <a:effectLst/>
                <a:latin typeface="+mn-lt"/>
                <a:ea typeface="+mn-ea"/>
                <a:cs typeface="+mn-cs"/>
              </a:rPr>
              <a:t>, the prophet in prayer describes God as “giving to everyone according to his ways and according to the fruit of his deeds.”</a:t>
            </a:r>
          </a:p>
          <a:p>
            <a:pPr fontAlgn="base"/>
            <a:r>
              <a:rPr lang="en-US" sz="1200" b="1" i="0" u="none" strike="noStrike" kern="1200" dirty="0">
                <a:solidFill>
                  <a:schemeClr val="tx1"/>
                </a:solidFill>
                <a:effectLst/>
                <a:latin typeface="+mn-lt"/>
                <a:ea typeface="+mn-ea"/>
                <a:cs typeface="+mn-cs"/>
              </a:rPr>
              <a:t>Ezekiel 33:20</a:t>
            </a:r>
            <a:r>
              <a:rPr lang="en-US" sz="1200" b="0" i="0" kern="1200" dirty="0">
                <a:solidFill>
                  <a:schemeClr val="tx1"/>
                </a:solidFill>
                <a:effectLst/>
                <a:latin typeface="+mn-lt"/>
                <a:ea typeface="+mn-ea"/>
                <a:cs typeface="+mn-cs"/>
              </a:rPr>
              <a:t>, the Lord says, “O house of Israel, I will judge each of you according to his ways.”</a:t>
            </a:r>
          </a:p>
          <a:p>
            <a:pPr fontAlgn="base"/>
            <a:r>
              <a:rPr lang="en-US" sz="1200" b="1" i="0" u="none" strike="noStrike" kern="1200" dirty="0">
                <a:solidFill>
                  <a:schemeClr val="tx1"/>
                </a:solidFill>
                <a:effectLst/>
                <a:latin typeface="+mn-lt"/>
                <a:ea typeface="+mn-ea"/>
                <a:cs typeface="+mn-cs"/>
              </a:rPr>
              <a:t>Matthew 16:27</a:t>
            </a:r>
            <a:r>
              <a:rPr lang="en-US" sz="1200" b="0" i="0" kern="1200" dirty="0">
                <a:solidFill>
                  <a:schemeClr val="tx1"/>
                </a:solidFill>
                <a:effectLst/>
                <a:latin typeface="+mn-lt"/>
                <a:ea typeface="+mn-ea"/>
                <a:cs typeface="+mn-cs"/>
              </a:rPr>
              <a:t>, Jesus says, “For the Son of Man is going to come in the glory of His Father with His angels, and will then repay every man according to his deeds.”</a:t>
            </a:r>
          </a:p>
          <a:p>
            <a:pPr fontAlgn="base"/>
            <a:r>
              <a:rPr lang="en-US" sz="1200" b="1" i="0" u="none" strike="noStrike" kern="1200" dirty="0">
                <a:solidFill>
                  <a:schemeClr val="tx1"/>
                </a:solidFill>
                <a:effectLst/>
                <a:latin typeface="+mn-lt"/>
                <a:ea typeface="+mn-ea"/>
                <a:cs typeface="+mn-cs"/>
              </a:rPr>
              <a:t>2 Cor. 5:10</a:t>
            </a:r>
            <a:r>
              <a:rPr lang="en-US" sz="1200" b="0" i="0" kern="1200" dirty="0">
                <a:solidFill>
                  <a:schemeClr val="tx1"/>
                </a:solidFill>
                <a:effectLst/>
                <a:latin typeface="+mn-lt"/>
                <a:ea typeface="+mn-ea"/>
                <a:cs typeface="+mn-cs"/>
              </a:rPr>
              <a:t>, “For we must all appear before the judgment seat of Christ, so that each one may be recompensed for his deeds in the body, according to what he has done, whether good or bad.”</a:t>
            </a:r>
          </a:p>
          <a:p>
            <a:pPr fontAlgn="base"/>
            <a:r>
              <a:rPr lang="en-US" sz="1200" b="1" i="0" u="none" strike="noStrike" kern="1200" dirty="0">
                <a:solidFill>
                  <a:schemeClr val="tx1"/>
                </a:solidFill>
                <a:effectLst/>
                <a:latin typeface="+mn-lt"/>
                <a:ea typeface="+mn-ea"/>
                <a:cs typeface="+mn-cs"/>
              </a:rPr>
              <a:t>Galatians 6:7-8</a:t>
            </a:r>
            <a:r>
              <a:rPr lang="en-US" sz="1200" b="0" i="0" kern="1200" dirty="0">
                <a:solidFill>
                  <a:schemeClr val="tx1"/>
                </a:solidFill>
                <a:effectLst/>
                <a:latin typeface="+mn-lt"/>
                <a:ea typeface="+mn-ea"/>
                <a:cs typeface="+mn-cs"/>
              </a:rPr>
              <a:t>, “Do not be deceived, God is not mocked; for whatever a man sows, this he will also reap. For the one who sows to his own flesh will from the flesh reap corruption, but the one who sows to the Spirit will from the Spirit reap eternal life.”</a:t>
            </a:r>
          </a:p>
          <a:p>
            <a:pPr fontAlgn="base"/>
            <a:r>
              <a:rPr lang="en-US" sz="1200" b="1" i="0" u="none" strike="noStrike" kern="1200" dirty="0">
                <a:solidFill>
                  <a:schemeClr val="tx1"/>
                </a:solidFill>
                <a:effectLst/>
                <a:latin typeface="+mn-lt"/>
                <a:ea typeface="+mn-ea"/>
                <a:cs typeface="+mn-cs"/>
              </a:rPr>
              <a:t>Ephesians 5:6</a:t>
            </a:r>
            <a:r>
              <a:rPr lang="en-US" sz="1200" b="0" i="0" kern="1200" dirty="0">
                <a:solidFill>
                  <a:schemeClr val="tx1"/>
                </a:solidFill>
                <a:effectLst/>
                <a:latin typeface="+mn-lt"/>
                <a:ea typeface="+mn-ea"/>
                <a:cs typeface="+mn-cs"/>
              </a:rPr>
              <a:t>, after describing the evil deeds of the wicked, Paul warns, “Let no one deceive you with empty words, for because of these things the wrath of God comes upon the sons of disobedience.”</a:t>
            </a:r>
          </a:p>
          <a:p>
            <a:pPr fontAlgn="base"/>
            <a:r>
              <a:rPr lang="en-US" sz="1200" b="1" i="0" u="none" strike="noStrike" kern="1200" dirty="0">
                <a:solidFill>
                  <a:schemeClr val="tx1"/>
                </a:solidFill>
                <a:effectLst/>
                <a:latin typeface="+mn-lt"/>
                <a:ea typeface="+mn-ea"/>
                <a:cs typeface="+mn-cs"/>
              </a:rPr>
              <a:t>Revelation 2:23</a:t>
            </a:r>
            <a:r>
              <a:rPr lang="en-US" sz="1200" b="0" i="0" kern="1200" dirty="0">
                <a:solidFill>
                  <a:schemeClr val="tx1"/>
                </a:solidFill>
                <a:effectLst/>
                <a:latin typeface="+mn-lt"/>
                <a:ea typeface="+mn-ea"/>
                <a:cs typeface="+mn-cs"/>
              </a:rPr>
              <a:t>, after telling how He will judge those who join in the immorality and idolatry of “the woman Jezebel,” the Lord warns the church in Thyatira, “I will give to each one of you according to your deeds.”</a:t>
            </a:r>
          </a:p>
          <a:p>
            <a:pPr fontAlgn="base"/>
            <a:r>
              <a:rPr lang="en-US" sz="1200" b="1" i="0" u="none" strike="noStrike" kern="1200" dirty="0">
                <a:solidFill>
                  <a:schemeClr val="tx1"/>
                </a:solidFill>
                <a:effectLst/>
                <a:latin typeface="+mn-lt"/>
                <a:ea typeface="+mn-ea"/>
                <a:cs typeface="+mn-cs"/>
              </a:rPr>
              <a:t>Revelation 20:12</a:t>
            </a:r>
            <a:r>
              <a:rPr lang="en-US" sz="1200" b="0" i="0" kern="1200" dirty="0">
                <a:solidFill>
                  <a:schemeClr val="tx1"/>
                </a:solidFill>
                <a:effectLst/>
                <a:latin typeface="+mn-lt"/>
                <a:ea typeface="+mn-ea"/>
                <a:cs typeface="+mn-cs"/>
              </a:rPr>
              <a:t>, at the great white throne judgment, “the dead were judged from the things which were written in the books, according to their deeds.”</a:t>
            </a:r>
          </a:p>
          <a:p>
            <a:pPr fontAlgn="base"/>
            <a:r>
              <a:rPr lang="en-US" sz="1200" b="1" i="0" u="none" strike="noStrike" kern="1200" dirty="0">
                <a:solidFill>
                  <a:schemeClr val="tx1"/>
                </a:solidFill>
                <a:effectLst/>
                <a:latin typeface="+mn-lt"/>
                <a:ea typeface="+mn-ea"/>
                <a:cs typeface="+mn-cs"/>
              </a:rPr>
              <a:t>Revelation 22:12</a:t>
            </a:r>
            <a:r>
              <a:rPr lang="en-US" sz="1200" b="0" i="0" kern="1200" dirty="0">
                <a:solidFill>
                  <a:schemeClr val="tx1"/>
                </a:solidFill>
                <a:effectLst/>
                <a:latin typeface="+mn-lt"/>
                <a:ea typeface="+mn-ea"/>
                <a:cs typeface="+mn-cs"/>
              </a:rPr>
              <a:t>, Jesus says, “Behold, I am coming quickly, and My reward is with Me, to render to every man according to what he has done.”</a:t>
            </a:r>
          </a:p>
          <a:p>
            <a:pPr fontAlgn="base"/>
            <a:r>
              <a:rPr lang="en-US" sz="1200" b="0" i="0" kern="1200" dirty="0">
                <a:solidFill>
                  <a:schemeClr val="tx1"/>
                </a:solidFill>
                <a:effectLst/>
                <a:latin typeface="+mn-lt"/>
                <a:ea typeface="+mn-ea"/>
                <a:cs typeface="+mn-cs"/>
              </a:rPr>
              <a:t>(See, also, </a:t>
            </a:r>
            <a:r>
              <a:rPr lang="en-US" sz="1200" b="0" i="0" u="none" strike="noStrike" kern="1200" dirty="0">
                <a:solidFill>
                  <a:schemeClr val="tx1"/>
                </a:solidFill>
                <a:effectLst/>
                <a:latin typeface="+mn-lt"/>
                <a:ea typeface="+mn-ea"/>
                <a:cs typeface="+mn-cs"/>
              </a:rPr>
              <a:t>Job 34:10-12</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Ps. 28:4</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Jer. 25:14; 51:24</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Hos. 12:2</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Matt. 25:31-46</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John 5:28-29</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1 Cor. 3:8</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2 Cor. 11:15</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Eph. 6:8</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Col. 1:21-23; 3:5-6</a:t>
            </a:r>
            <a:r>
              <a:rPr lang="en-US" sz="1200" b="0" i="0" kern="1200" dirty="0">
                <a:solidFill>
                  <a:schemeClr val="tx1"/>
                </a:solidFill>
                <a:effectLst/>
                <a:latin typeface="+mn-lt"/>
                <a:ea typeface="+mn-ea"/>
                <a:cs typeface="+mn-cs"/>
              </a:rPr>
              <a:t>, 24; </a:t>
            </a:r>
            <a:r>
              <a:rPr lang="en-US" sz="1200" b="0" i="0" u="none" strike="noStrike" kern="1200" dirty="0">
                <a:solidFill>
                  <a:schemeClr val="tx1"/>
                </a:solidFill>
                <a:effectLst/>
                <a:latin typeface="+mn-lt"/>
                <a:ea typeface="+mn-ea"/>
                <a:cs typeface="+mn-cs"/>
              </a:rPr>
              <a:t>2 Tim. 4:14</a:t>
            </a:r>
            <a:r>
              <a:rPr lang="en-US" sz="1200" b="0" i="0" kern="1200" dirty="0">
                <a:solidFill>
                  <a:schemeClr val="tx1"/>
                </a:solidFill>
                <a:effectLst/>
                <a:latin typeface="+mn-lt"/>
                <a:ea typeface="+mn-ea"/>
                <a:cs typeface="+mn-cs"/>
              </a:rPr>
              <a:t>.)</a:t>
            </a:r>
          </a:p>
          <a:p>
            <a:endParaRPr kumimoji="0" lang="en-US" sz="28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2800" b="1" i="1" u="sng" strike="noStrike" kern="1200" cap="none" spc="0" normalizeH="0" baseline="0" noProof="0" dirty="0">
                <a:ln>
                  <a:noFill/>
                </a:ln>
                <a:solidFill>
                  <a:prstClr val="white"/>
                </a:solidFill>
                <a:effectLst/>
                <a:uLnTx/>
                <a:uFillTx/>
                <a:latin typeface="Trebuchet MS" panose="020B0603020202020204"/>
                <a:ea typeface="+mn-ea"/>
                <a:cs typeface="+mn-cs"/>
              </a:rPr>
              <a:t>The Way of Salvation</a:t>
            </a:r>
            <a:r>
              <a:rPr kumimoji="0" lang="en-US" sz="2800" b="1" i="1" u="none" strike="noStrike" kern="1200" cap="none" spc="0" normalizeH="0" baseline="0" noProof="0" dirty="0">
                <a:ln>
                  <a:noFill/>
                </a:ln>
                <a:solidFill>
                  <a:prstClr val="white"/>
                </a:solidFill>
                <a:effectLst/>
                <a:uLnTx/>
                <a:uFillTx/>
                <a:latin typeface="Trebuchet MS" panose="020B0603020202020204"/>
                <a:ea typeface="+mn-ea"/>
                <a:cs typeface="+mn-cs"/>
              </a:rPr>
              <a:t>...</a:t>
            </a:r>
            <a:endParaRPr kumimoji="0" lang="en-US" sz="28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2800" b="0" i="1" u="none" strike="noStrike" kern="1200" cap="none" spc="0" normalizeH="0" baseline="0" noProof="0" dirty="0">
                <a:ln>
                  <a:noFill/>
                </a:ln>
                <a:solidFill>
                  <a:prstClr val="white"/>
                </a:solidFill>
                <a:effectLst/>
                <a:uLnTx/>
                <a:uFillTx/>
                <a:latin typeface="Trebuchet MS" panose="020B0603020202020204"/>
                <a:ea typeface="+mn-ea"/>
                <a:cs typeface="+mn-cs"/>
              </a:rPr>
              <a:t>Repent and turn away from all your transgressions </a:t>
            </a:r>
          </a:p>
          <a:p>
            <a:r>
              <a:rPr kumimoji="0" lang="en-US" sz="2800" b="0" i="1" u="none" strike="noStrike" kern="1200" cap="none" spc="0" normalizeH="0" baseline="0" noProof="0" dirty="0">
                <a:ln>
                  <a:noFill/>
                </a:ln>
                <a:solidFill>
                  <a:prstClr val="white"/>
                </a:solidFill>
                <a:effectLst/>
                <a:uLnTx/>
                <a:uFillTx/>
                <a:latin typeface="Trebuchet MS" panose="020B0603020202020204"/>
                <a:ea typeface="+mn-ea"/>
                <a:cs typeface="+mn-cs"/>
              </a:rPr>
              <a:t>so that iniquity may not become a stumbling block to you. </a:t>
            </a:r>
          </a:p>
          <a:p>
            <a:r>
              <a:rPr kumimoji="0" lang="en-US" sz="2800" b="0" i="1" u="none" strike="noStrike" kern="1200" cap="none" spc="0" normalizeH="0" baseline="0" noProof="0" dirty="0">
                <a:ln>
                  <a:noFill/>
                </a:ln>
                <a:solidFill>
                  <a:prstClr val="white"/>
                </a:solidFill>
                <a:effectLst/>
                <a:uLnTx/>
                <a:uFillTx/>
                <a:latin typeface="Trebuchet MS" panose="020B0603020202020204"/>
                <a:ea typeface="+mn-ea"/>
                <a:cs typeface="+mn-cs"/>
              </a:rPr>
              <a:t>31 Cast away from you all your transgressions which you have committed and </a:t>
            </a:r>
          </a:p>
          <a:p>
            <a:r>
              <a:rPr kumimoji="0" lang="en-US" sz="2800" b="0" i="1" u="none" strike="noStrike" kern="1200" cap="none" spc="0" normalizeH="0" baseline="0" noProof="0" dirty="0">
                <a:ln>
                  <a:noFill/>
                </a:ln>
                <a:solidFill>
                  <a:prstClr val="white"/>
                </a:solidFill>
                <a:effectLst/>
                <a:uLnTx/>
                <a:uFillTx/>
                <a:latin typeface="Trebuchet MS" panose="020B0603020202020204"/>
                <a:ea typeface="+mn-ea"/>
                <a:cs typeface="+mn-cs"/>
              </a:rPr>
              <a:t>make yourselves </a:t>
            </a:r>
            <a:r>
              <a:rPr kumimoji="0" lang="en-US" sz="2800" b="1" i="1" u="sng" strike="noStrike" kern="1200" cap="none" spc="0" normalizeH="0" baseline="0" noProof="0" dirty="0">
                <a:ln>
                  <a:noFill/>
                </a:ln>
                <a:solidFill>
                  <a:prstClr val="white"/>
                </a:solidFill>
                <a:effectLst/>
                <a:uLnTx/>
                <a:uFillTx/>
                <a:latin typeface="Trebuchet MS" panose="020B0603020202020204"/>
                <a:ea typeface="+mn-ea"/>
                <a:cs typeface="+mn-cs"/>
              </a:rPr>
              <a:t>a new heart and a new spirit</a:t>
            </a:r>
            <a:r>
              <a:rPr kumimoji="0" lang="en-US" sz="28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endParaRPr kumimoji="0" lang="en-US" sz="28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1200" b="0" i="1" u="none" strike="noStrike" kern="1200" cap="none" spc="0" normalizeH="0" baseline="0" noProof="0" dirty="0">
                <a:ln>
                  <a:noFill/>
                </a:ln>
                <a:solidFill>
                  <a:prstClr val="white"/>
                </a:solidFill>
                <a:effectLst/>
                <a:uLnTx/>
                <a:uFillTx/>
                <a:latin typeface="Trebuchet MS" panose="020B0603020202020204"/>
                <a:ea typeface="+mn-ea"/>
                <a:cs typeface="+mn-cs"/>
              </a:rPr>
              <a:t>For why will you die, O house of Israel?</a:t>
            </a:r>
          </a:p>
          <a:p>
            <a:r>
              <a:rPr kumimoji="0" lang="en-US" sz="1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1200" b="1" i="1" u="none" strike="noStrike" kern="1200" cap="none" spc="0" normalizeH="0" baseline="0" noProof="0" dirty="0">
                <a:ln>
                  <a:noFill/>
                </a:ln>
                <a:solidFill>
                  <a:prstClr val="white"/>
                </a:solidFill>
                <a:effectLst/>
                <a:uLnTx/>
                <a:uFillTx/>
                <a:latin typeface="Trebuchet MS" panose="020B0603020202020204"/>
                <a:ea typeface="+mn-ea"/>
                <a:cs typeface="+mn-cs"/>
              </a:rPr>
              <a:t>32 For</a:t>
            </a:r>
            <a:r>
              <a:rPr kumimoji="0" lang="en-US" sz="1200" b="1" i="1" u="sng" strike="noStrike" kern="1200" cap="none" spc="0" normalizeH="0" baseline="0" noProof="0" dirty="0">
                <a:ln>
                  <a:noFill/>
                </a:ln>
                <a:solidFill>
                  <a:prstClr val="white"/>
                </a:solidFill>
                <a:effectLst/>
                <a:uLnTx/>
                <a:uFillTx/>
                <a:latin typeface="Trebuchet MS" panose="020B0603020202020204"/>
                <a:ea typeface="+mn-ea"/>
                <a:cs typeface="+mn-cs"/>
              </a:rPr>
              <a:t> I have no pleasure in the death of anyone who dies</a:t>
            </a:r>
            <a:r>
              <a:rPr kumimoji="0" lang="en-US" sz="1200" b="1" i="1" u="none" strike="noStrike" kern="1200" cap="none" spc="0" normalizeH="0" baseline="0" noProof="0" dirty="0">
                <a:ln>
                  <a:noFill/>
                </a:ln>
                <a:solidFill>
                  <a:prstClr val="white"/>
                </a:solidFill>
                <a:effectLst/>
                <a:uLnTx/>
                <a:uFillTx/>
                <a:latin typeface="Trebuchet MS" panose="020B0603020202020204"/>
                <a:ea typeface="+mn-ea"/>
                <a:cs typeface="+mn-cs"/>
              </a:rPr>
              <a:t>,” declares the Lord God</a:t>
            </a:r>
            <a:r>
              <a:rPr kumimoji="0" lang="en-US" sz="1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r>
              <a:rPr kumimoji="0" lang="en-US" sz="1200" b="0" i="1" u="none" strike="noStrike" kern="1200" cap="none" spc="0" normalizeH="0" baseline="0" noProof="0" dirty="0">
                <a:ln>
                  <a:noFill/>
                </a:ln>
                <a:solidFill>
                  <a:prstClr val="white"/>
                </a:solidFill>
                <a:effectLst/>
                <a:uLnTx/>
                <a:uFillTx/>
                <a:latin typeface="Trebuchet MS" panose="020B0603020202020204"/>
                <a:ea typeface="+mn-ea"/>
                <a:cs typeface="+mn-cs"/>
              </a:rPr>
              <a:t>“Therefore, </a:t>
            </a:r>
            <a:r>
              <a:rPr kumimoji="0" lang="en-US" sz="1200" b="1" i="1" u="sng" strike="noStrike" kern="1200" cap="none" spc="0" normalizeH="0" baseline="0" noProof="0" dirty="0">
                <a:ln>
                  <a:noFill/>
                </a:ln>
                <a:solidFill>
                  <a:prstClr val="white"/>
                </a:solidFill>
                <a:effectLst/>
                <a:uLnTx/>
                <a:uFillTx/>
                <a:latin typeface="Trebuchet MS" panose="020B0603020202020204"/>
                <a:ea typeface="+mn-ea"/>
                <a:cs typeface="+mn-cs"/>
              </a:rPr>
              <a:t>repent and live</a:t>
            </a:r>
            <a:r>
              <a:rPr kumimoji="0" lang="en-US" sz="1200" b="0" i="1" u="none" strike="noStrike" kern="1200" cap="none" spc="0" normalizeH="0" baseline="0" noProof="0" dirty="0">
                <a:ln>
                  <a:noFill/>
                </a:ln>
                <a:solidFill>
                  <a:prstClr val="white"/>
                </a:solidFill>
                <a:effectLst/>
                <a:uLnTx/>
                <a:uFillTx/>
                <a:latin typeface="Trebuchet MS" panose="020B0603020202020204"/>
                <a:ea typeface="+mn-ea"/>
                <a:cs typeface="+mn-cs"/>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534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5 ...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temple of the tabernacle of testimony in heaven was opened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6 and the seven angels who had the seven plagues came out of the temple,</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clothed in linen, clean and bright, and girded around their chests with golden sashes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ROYAL AND RIGHTEOUS!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Newport: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The fact that the seven angels came out of the temple suggest that the judgments they are to deliver are expressions of God’s righteous and holy will. (257)</a:t>
            </a: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7 Then one of the four living creatures gave to the seven angels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seven golden bowls full of the wrath of God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who lives forever and ever.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Newport: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Bowls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could be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shallow drinking bowls (</a:t>
            </a: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rPr>
              <a:t>amos</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6:6) or ritual bowls used for collecting the blood of sacrifices (Exodus 27:3)</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8 And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the  temple was filled with smoke from the glory of God and from His power; and no one was able to enter the temple until the seven plagues of the seven angels were finished. (smoke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Exodus 24:16; 40:34-38; 1 Kings 8:10-11)</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ONLY God is involved in His wrath</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No one else can be blamed... No one else can be righteous in judgment!!!</a:t>
            </a: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16</a:t>
            </a:fld>
            <a:endParaRPr lang="en-US"/>
          </a:p>
        </p:txBody>
      </p:sp>
    </p:spTree>
    <p:extLst>
      <p:ext uri="{BB962C8B-B14F-4D97-AF65-F5344CB8AC3E}">
        <p14:creationId xmlns:p14="http://schemas.microsoft.com/office/powerpoint/2010/main" val="3645401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17</a:t>
            </a:fld>
            <a:endParaRPr lang="en-US"/>
          </a:p>
        </p:txBody>
      </p:sp>
    </p:spTree>
    <p:extLst>
      <p:ext uri="{BB962C8B-B14F-4D97-AF65-F5344CB8AC3E}">
        <p14:creationId xmlns:p14="http://schemas.microsoft.com/office/powerpoint/2010/main" val="3644876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Loud voice from the Temple</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 ALL still directed by God!!!</a:t>
            </a: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first</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angel :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 loathsome and malignant sore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on the people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who had the mark of the beast and who worshiped his image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171450" indent="-17145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Not for believers who are marked by the seal of the Holy Spirit</a:t>
            </a:r>
          </a:p>
          <a:p>
            <a:pPr marL="628650" lvl="1" indent="-171450">
              <a:buFont typeface="Arial" panose="020B0604020202020204" pitchFamily="34" charset="0"/>
              <a:buChar cha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AGAIN</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Had the mark of the beast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AND</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worshiped</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his image!!!</a:t>
            </a:r>
          </a:p>
          <a:p>
            <a:pPr marL="628650" lvl="1" indent="-171450">
              <a:buFont typeface="Arial" panose="020B0604020202020204" pitchFamily="34" charset="0"/>
              <a:buChar cha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Don’t worry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if you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don’t worship</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anyone other than the LORD</a:t>
            </a:r>
          </a:p>
          <a:p>
            <a:pPr marL="171450" indent="-17145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Think about the panic of pandemic of 2020 – can you imagine if everyone breaks out in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loathsome</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sores?!?</a:t>
            </a:r>
            <a:endParaRPr lang="en-US" b="1" i="0" dirty="0"/>
          </a:p>
        </p:txBody>
      </p:sp>
      <p:sp>
        <p:nvSpPr>
          <p:cNvPr id="4" name="Slide Number Placeholder 3"/>
          <p:cNvSpPr>
            <a:spLocks noGrp="1"/>
          </p:cNvSpPr>
          <p:nvPr>
            <p:ph type="sldNum" sz="quarter" idx="5"/>
          </p:nvPr>
        </p:nvSpPr>
        <p:spPr/>
        <p:txBody>
          <a:bodyPr/>
          <a:lstStyle/>
          <a:p>
            <a:fld id="{AAC37792-3584-8F44-A228-D4CCCED21F2F}" type="slidenum">
              <a:rPr lang="en-US" smtClean="0"/>
              <a:t>18</a:t>
            </a:fld>
            <a:endParaRPr lang="en-US"/>
          </a:p>
        </p:txBody>
      </p:sp>
    </p:spTree>
    <p:extLst>
      <p:ext uri="{BB962C8B-B14F-4D97-AF65-F5344CB8AC3E}">
        <p14:creationId xmlns:p14="http://schemas.microsoft.com/office/powerpoint/2010/main" val="1941220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second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 the sea... became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blood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like that of a dead man</a:t>
            </a:r>
          </a:p>
          <a:p>
            <a:pPr marL="457200" indent="-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not even fresh blood, but that of a dead man!</a:t>
            </a: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Every</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living thing in the sea died</a:t>
            </a:r>
          </a:p>
          <a:p>
            <a:pPr marL="171450" indent="-171450">
              <a:buFont typeface="Arial" panose="020B0604020202020204" pitchFamily="34" charset="0"/>
              <a:buChar cha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EVERY! </a:t>
            </a:r>
          </a:p>
          <a:p>
            <a:pPr marL="171450" indent="-171450">
              <a:buFont typeface="Arial" panose="020B0604020202020204" pitchFamily="34" charset="0"/>
              <a:buChar cha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(as opposed to Rev 8:8-9 where a third of sea life died with the second trumpet)</a:t>
            </a:r>
            <a:endParaRPr lang="en-US" b="1" i="0" u="none" dirty="0"/>
          </a:p>
        </p:txBody>
      </p:sp>
      <p:sp>
        <p:nvSpPr>
          <p:cNvPr id="4" name="Slide Number Placeholder 3"/>
          <p:cNvSpPr>
            <a:spLocks noGrp="1"/>
          </p:cNvSpPr>
          <p:nvPr>
            <p:ph type="sldNum" sz="quarter" idx="5"/>
          </p:nvPr>
        </p:nvSpPr>
        <p:spPr/>
        <p:txBody>
          <a:bodyPr/>
          <a:lstStyle/>
          <a:p>
            <a:fld id="{AAC37792-3584-8F44-A228-D4CCCED21F2F}" type="slidenum">
              <a:rPr lang="en-US" smtClean="0"/>
              <a:t>19</a:t>
            </a:fld>
            <a:endParaRPr lang="en-US"/>
          </a:p>
        </p:txBody>
      </p:sp>
    </p:spTree>
    <p:extLst>
      <p:ext uri="{BB962C8B-B14F-4D97-AF65-F5344CB8AC3E}">
        <p14:creationId xmlns:p14="http://schemas.microsoft.com/office/powerpoint/2010/main" val="3468442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third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 the rivers and the springs of waters... became </a:t>
            </a:r>
            <a:r>
              <a:rPr kumimoji="0" lang="en-US" sz="3200" b="1" i="1" u="sng" strike="noStrike" kern="1200" cap="none" spc="0" normalizeH="0" baseline="0" noProof="0" dirty="0">
                <a:ln>
                  <a:noFill/>
                </a:ln>
                <a:solidFill>
                  <a:srgbClr val="FF0000"/>
                </a:solidFill>
                <a:effectLst/>
                <a:uLnTx/>
                <a:uFillTx/>
                <a:latin typeface="Trebuchet MS" panose="020B0603020202020204"/>
                <a:ea typeface="+mn-ea"/>
                <a:cs typeface="+mn-cs"/>
              </a:rPr>
              <a:t>blood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indent="-457200">
              <a:buFont typeface="Arial" panose="020B0604020202020204" pitchFamily="34" charset="0"/>
              <a:buChar cha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Rev 8:10-11  Star name “wormwood” fell and polluted a third of the fresh waters and many men died from the bitter waters</a:t>
            </a: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5 ...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angel of the waters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God has angels that protect all sorts of things!!!</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Righteous are You</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who are and who were, O Holy One, because You judged these things; </a:t>
            </a:r>
          </a:p>
          <a:p>
            <a:pPr marL="457200"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6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for they poured out the </a:t>
            </a:r>
            <a:r>
              <a:rPr kumimoji="0" lang="en-US" sz="3200" b="1" i="1" u="none" strike="noStrike" kern="1200" cap="none" spc="0" normalizeH="0" baseline="0" noProof="0" dirty="0">
                <a:ln>
                  <a:noFill/>
                </a:ln>
                <a:solidFill>
                  <a:srgbClr val="FF0000"/>
                </a:solidFill>
                <a:effectLst/>
                <a:uLnTx/>
                <a:uFillTx/>
                <a:latin typeface="Trebuchet MS" panose="020B0603020202020204"/>
                <a:ea typeface="+mn-ea"/>
                <a:cs typeface="+mn-cs"/>
              </a:rPr>
              <a:t>blood</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of saints and prophets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indent="-457200">
              <a:buFont typeface="Arial" panose="020B0604020202020204" pitchFamily="34" charset="0"/>
              <a:buChar cha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and You have given them </a:t>
            </a:r>
            <a:r>
              <a:rPr kumimoji="0" lang="en-US" sz="3200" b="1" i="1" u="none" strike="noStrike" kern="1200" cap="none" spc="0" normalizeH="0" baseline="0" noProof="0" dirty="0">
                <a:ln>
                  <a:noFill/>
                </a:ln>
                <a:solidFill>
                  <a:srgbClr val="FF0000"/>
                </a:solidFill>
                <a:effectLst/>
                <a:uLnTx/>
                <a:uFillTx/>
                <a:latin typeface="Trebuchet MS" panose="020B0603020202020204"/>
                <a:ea typeface="+mn-ea"/>
                <a:cs typeface="+mn-cs"/>
              </a:rPr>
              <a:t>blood</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to drink</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They deserve it</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indent="-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In Leviticus, God said drinking or eating blood was strictly forbidden, but now is used as wrath.</a:t>
            </a:r>
          </a:p>
          <a:p>
            <a:pPr marL="457200" indent="-457200">
              <a:buFont typeface="Arial" panose="020B0604020202020204" pitchFamily="34" charset="0"/>
              <a:buChar cha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indent="0">
              <a:buFont typeface="Arial" panose="020B0604020202020204" pitchFamily="34" charset="0"/>
              <a:buNone/>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7 And I heard the altar saying, “Yes, O Lord God, the Almighty,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true and righteous are Your judgments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EZEKIEL 18:29-32</a:t>
            </a:r>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20</a:t>
            </a:fld>
            <a:endParaRPr lang="en-US"/>
          </a:p>
        </p:txBody>
      </p:sp>
    </p:spTree>
    <p:extLst>
      <p:ext uri="{BB962C8B-B14F-4D97-AF65-F5344CB8AC3E}">
        <p14:creationId xmlns:p14="http://schemas.microsoft.com/office/powerpoint/2010/main" val="3401740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8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fourth</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 the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sun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scorch men with fire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Rev 8:12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fourth trumpet: a third of the sun, moon and stars were struck so night and day would be darker.</a:t>
            </a: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they blasphemed the name of God who has the power over these plagues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sng" strike="noStrike" kern="1200" cap="none" spc="0" normalizeH="0" baseline="0" noProof="0" dirty="0">
                <a:ln>
                  <a:noFill/>
                </a:ln>
                <a:solidFill>
                  <a:prstClr val="white"/>
                </a:solidFill>
                <a:effectLst/>
                <a:uLnTx/>
                <a:uFillTx/>
                <a:latin typeface="Trebuchet MS" panose="020B0603020202020204"/>
                <a:ea typeface="+mn-ea"/>
                <a:cs typeface="+mn-cs"/>
              </a:rPr>
              <a:t>They recognized where the plagues came from but would not repent</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Thought God was mean rather than righteous... He caused their suffering rather than their sins!</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they did not repent so as to give Him glory</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171450" indent="-171450">
              <a:buFont typeface="Arial" panose="020B0604020202020204" pitchFamily="34" charset="0"/>
              <a:buChar char="•"/>
            </a:pPr>
            <a:r>
              <a:rPr lang="en-US" b="1" i="1" dirty="0"/>
              <a:t>Seems to indicate that there would still be time to repent!!!</a:t>
            </a:r>
          </a:p>
        </p:txBody>
      </p:sp>
      <p:sp>
        <p:nvSpPr>
          <p:cNvPr id="4" name="Slide Number Placeholder 3"/>
          <p:cNvSpPr>
            <a:spLocks noGrp="1"/>
          </p:cNvSpPr>
          <p:nvPr>
            <p:ph type="sldNum" sz="quarter" idx="5"/>
          </p:nvPr>
        </p:nvSpPr>
        <p:spPr/>
        <p:txBody>
          <a:bodyPr/>
          <a:lstStyle/>
          <a:p>
            <a:fld id="{AAC37792-3584-8F44-A228-D4CCCED21F2F}" type="slidenum">
              <a:rPr lang="en-US" smtClean="0"/>
              <a:t>21</a:t>
            </a:fld>
            <a:endParaRPr lang="en-US"/>
          </a:p>
        </p:txBody>
      </p:sp>
    </p:spTree>
    <p:extLst>
      <p:ext uri="{BB962C8B-B14F-4D97-AF65-F5344CB8AC3E}">
        <p14:creationId xmlns:p14="http://schemas.microsoft.com/office/powerpoint/2010/main" val="3242668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a:t>
            </a:fld>
            <a:endParaRPr lang="en-US"/>
          </a:p>
        </p:txBody>
      </p:sp>
    </p:spTree>
    <p:extLst>
      <p:ext uri="{BB962C8B-B14F-4D97-AF65-F5344CB8AC3E}">
        <p14:creationId xmlns:p14="http://schemas.microsoft.com/office/powerpoint/2010/main" val="1263717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10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fifth</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throne of the beast, and his kingdom became darkened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gnawed their tongues because of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pain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indent="-457200">
              <a:buFont typeface="Arial" panose="020B0604020202020204" pitchFamily="34" charset="0"/>
              <a:buChar cha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indent="-457200">
              <a:buFont typeface="Arial" panose="020B0604020202020204" pitchFamily="34" charset="0"/>
              <a:buChar cha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blasphemed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the God of heaven because of their pains and their sores</a:t>
            </a:r>
          </a:p>
          <a:p>
            <a:pPr marL="457200" indent="-457200">
              <a:buFont typeface="Arial" panose="020B0604020202020204" pitchFamily="34" charset="0"/>
              <a:buChar cha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did not repent of their deeds</a:t>
            </a:r>
          </a:p>
          <a:p>
            <a:pPr marL="0" indent="0">
              <a:buFont typeface="Arial" panose="020B0604020202020204" pitchFamily="34" charset="0"/>
              <a:buNone/>
            </a:pP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0" indent="0">
              <a:buFont typeface="Arial" panose="020B0604020202020204" pitchFamily="34" charset="0"/>
              <a:buNone/>
            </a:pPr>
            <a:r>
              <a:rPr lang="en-US" b="1" i="0" dirty="0"/>
              <a:t>POST-APOCALYPTIC FILMS!!! The end is coming and worse than imagined!!</a:t>
            </a:r>
          </a:p>
        </p:txBody>
      </p:sp>
      <p:sp>
        <p:nvSpPr>
          <p:cNvPr id="4" name="Slide Number Placeholder 3"/>
          <p:cNvSpPr>
            <a:spLocks noGrp="1"/>
          </p:cNvSpPr>
          <p:nvPr>
            <p:ph type="sldNum" sz="quarter" idx="5"/>
          </p:nvPr>
        </p:nvSpPr>
        <p:spPr/>
        <p:txBody>
          <a:bodyPr/>
          <a:lstStyle/>
          <a:p>
            <a:fld id="{AAC37792-3584-8F44-A228-D4CCCED21F2F}" type="slidenum">
              <a:rPr lang="en-US" smtClean="0"/>
              <a:t>22</a:t>
            </a:fld>
            <a:endParaRPr lang="en-US"/>
          </a:p>
        </p:txBody>
      </p:sp>
    </p:spTree>
    <p:extLst>
      <p:ext uri="{BB962C8B-B14F-4D97-AF65-F5344CB8AC3E}">
        <p14:creationId xmlns:p14="http://schemas.microsoft.com/office/powerpoint/2010/main" val="3240176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2012 maybe?</a:t>
            </a:r>
          </a:p>
        </p:txBody>
      </p:sp>
      <p:sp>
        <p:nvSpPr>
          <p:cNvPr id="4" name="Slide Number Placeholder 3"/>
          <p:cNvSpPr>
            <a:spLocks noGrp="1"/>
          </p:cNvSpPr>
          <p:nvPr>
            <p:ph type="sldNum" sz="quarter" idx="5"/>
          </p:nvPr>
        </p:nvSpPr>
        <p:spPr/>
        <p:txBody>
          <a:bodyPr/>
          <a:lstStyle/>
          <a:p>
            <a:fld id="{AAC37792-3584-8F44-A228-D4CCCED21F2F}" type="slidenum">
              <a:rPr lang="en-US" smtClean="0"/>
              <a:t>23</a:t>
            </a:fld>
            <a:endParaRPr lang="en-US"/>
          </a:p>
        </p:txBody>
      </p:sp>
    </p:spTree>
    <p:extLst>
      <p:ext uri="{BB962C8B-B14F-4D97-AF65-F5344CB8AC3E}">
        <p14:creationId xmlns:p14="http://schemas.microsoft.com/office/powerpoint/2010/main" val="1091081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Book of Eli</a:t>
            </a:r>
          </a:p>
        </p:txBody>
      </p:sp>
      <p:sp>
        <p:nvSpPr>
          <p:cNvPr id="4" name="Slide Number Placeholder 3"/>
          <p:cNvSpPr>
            <a:spLocks noGrp="1"/>
          </p:cNvSpPr>
          <p:nvPr>
            <p:ph type="sldNum" sz="quarter" idx="5"/>
          </p:nvPr>
        </p:nvSpPr>
        <p:spPr/>
        <p:txBody>
          <a:bodyPr/>
          <a:lstStyle/>
          <a:p>
            <a:fld id="{AAC37792-3584-8F44-A228-D4CCCED21F2F}" type="slidenum">
              <a:rPr lang="en-US" smtClean="0"/>
              <a:t>24</a:t>
            </a:fld>
            <a:endParaRPr lang="en-US"/>
          </a:p>
        </p:txBody>
      </p:sp>
    </p:spTree>
    <p:extLst>
      <p:ext uri="{BB962C8B-B14F-4D97-AF65-F5344CB8AC3E}">
        <p14:creationId xmlns:p14="http://schemas.microsoft.com/office/powerpoint/2010/main" val="1787334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77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dirty="0"/>
          </a:p>
        </p:txBody>
      </p:sp>
    </p:spTree>
    <p:extLst>
      <p:ext uri="{BB962C8B-B14F-4D97-AF65-F5344CB8AC3E}">
        <p14:creationId xmlns:p14="http://schemas.microsoft.com/office/powerpoint/2010/main" val="243971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4</a:t>
            </a:fld>
            <a:endParaRPr lang="en-US" dirty="0"/>
          </a:p>
        </p:txBody>
      </p:sp>
    </p:spTree>
    <p:extLst>
      <p:ext uri="{BB962C8B-B14F-4D97-AF65-F5344CB8AC3E}">
        <p14:creationId xmlns:p14="http://schemas.microsoft.com/office/powerpoint/2010/main" val="88809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5</a:t>
            </a:fld>
            <a:endParaRPr lang="en-US"/>
          </a:p>
        </p:txBody>
      </p:sp>
    </p:spTree>
    <p:extLst>
      <p:ext uri="{BB962C8B-B14F-4D97-AF65-F5344CB8AC3E}">
        <p14:creationId xmlns:p14="http://schemas.microsoft.com/office/powerpoint/2010/main" val="7968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20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9</a:t>
            </a:fld>
            <a:endParaRPr lang="en-US"/>
          </a:p>
        </p:txBody>
      </p:sp>
    </p:spTree>
    <p:extLst>
      <p:ext uri="{BB962C8B-B14F-4D97-AF65-F5344CB8AC3E}">
        <p14:creationId xmlns:p14="http://schemas.microsoft.com/office/powerpoint/2010/main" val="4016440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the last, because in them the wrath of God is finished</a:t>
            </a:r>
          </a:p>
          <a:p>
            <a:endPar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rPr>
              <a:t>N</a:t>
            </a:r>
            <a:r>
              <a:rPr kumimoji="0" lang="en-US" sz="3600" b="1" i="0" u="none" strike="noStrike" kern="1200" cap="none" spc="0" normalizeH="0" baseline="0" noProof="0" dirty="0">
                <a:ln>
                  <a:noFill/>
                </a:ln>
                <a:solidFill>
                  <a:prstClr val="white"/>
                </a:solidFill>
                <a:effectLst/>
                <a:uLnTx/>
                <a:uFillTx/>
                <a:latin typeface="Trebuchet MS" panose="020B0603020202020204"/>
                <a:ea typeface="+mn-ea"/>
                <a:cs typeface="+mn-cs"/>
              </a:rPr>
              <a:t>o fear of God in eternity for believers... Because no more wrath!</a:t>
            </a:r>
            <a:endPar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en-US" b="0" i="0" u="none" dirty="0"/>
          </a:p>
        </p:txBody>
      </p:sp>
      <p:sp>
        <p:nvSpPr>
          <p:cNvPr id="4" name="Slide Number Placeholder 3"/>
          <p:cNvSpPr>
            <a:spLocks noGrp="1"/>
          </p:cNvSpPr>
          <p:nvPr>
            <p:ph type="sldNum" sz="quarter" idx="5"/>
          </p:nvPr>
        </p:nvSpPr>
        <p:spPr/>
        <p:txBody>
          <a:bodyPr/>
          <a:lstStyle/>
          <a:p>
            <a:fld id="{AAC37792-3584-8F44-A228-D4CCCED21F2F}" type="slidenum">
              <a:rPr lang="en-US" smtClean="0"/>
              <a:t>10</a:t>
            </a:fld>
            <a:endParaRPr lang="en-US"/>
          </a:p>
        </p:txBody>
      </p:sp>
    </p:spTree>
    <p:extLst>
      <p:ext uri="{BB962C8B-B14F-4D97-AF65-F5344CB8AC3E}">
        <p14:creationId xmlns:p14="http://schemas.microsoft.com/office/powerpoint/2010/main" val="87723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2 And I saw something like a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sea of glass mixed with fire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those who had been victorious</a:t>
            </a:r>
            <a:r>
              <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over the beast and his image and the number of his name, standing on the sea of glass,</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rPr>
              <a:t>HOW VICTORIOUS???  </a:t>
            </a:r>
            <a:r>
              <a:rPr kumimoji="0" lang="en-US" sz="3600" b="1" i="0" u="sng" strike="noStrike" kern="1200" cap="none" spc="0" normalizeH="0" baseline="0" noProof="0" dirty="0">
                <a:ln>
                  <a:noFill/>
                </a:ln>
                <a:solidFill>
                  <a:prstClr val="white"/>
                </a:solidFill>
                <a:effectLst/>
                <a:uLnTx/>
                <a:uFillTx/>
                <a:latin typeface="Trebuchet MS" panose="020B0603020202020204"/>
                <a:ea typeface="+mn-ea"/>
                <a:cs typeface="+mn-cs"/>
              </a:rPr>
              <a:t>Revelation 12:10-12</a:t>
            </a:r>
            <a:r>
              <a:rPr kumimoji="0" lang="en-US" sz="3600" b="1"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10 Then I heard a loud voice in heaven, saying,</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“Now the salvation, and the power, and the kingdom of our God and the authority of His Christ have come, for the accuser of our brethren has been thrown down, he who accuses them before our God day and night. </a:t>
            </a:r>
            <a:r>
              <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rPr>
              <a:t>11</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they overcame him because of the blood of the Lamb and because of the word of their testimony, and they did not love their life even when faced with death</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12 For this reason, rejoice, O heavens and you who dwell in them. Woe to the earth and the sea, because the devil has come down to you, having great wrath, knowing that he has only a short time.”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holding harps</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of God. 3 And they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sang</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the song of Moses, the bond-servant of God, and the song of the Lamb, saying,</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11</a:t>
            </a:fld>
            <a:endParaRPr lang="en-US"/>
          </a:p>
        </p:txBody>
      </p:sp>
    </p:spTree>
    <p:extLst>
      <p:ext uri="{BB962C8B-B14F-4D97-AF65-F5344CB8AC3E}">
        <p14:creationId xmlns:p14="http://schemas.microsoft.com/office/powerpoint/2010/main" val="108213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10/28/2020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10/28/2020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faithprincet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303"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lstStyle/>
          <a:p>
            <a:r>
              <a:rPr lang="en-US" dirty="0"/>
              <a:t>Revelation 15:1  The Last Plagues</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2086725"/>
          </a:xfrm>
          <a:prstGeom prst="rect">
            <a:avLst/>
          </a:prstGeom>
        </p:spPr>
        <p:txBody>
          <a:bodyPr wrap="square">
            <a:spAutoFit/>
          </a:bodyPr>
          <a:lstStyle/>
          <a:p>
            <a:pPr lvl="0">
              <a:lnSpc>
                <a:spcPct val="90000"/>
              </a:lnSpc>
              <a:spcBef>
                <a:spcPts val="1000"/>
              </a:spcBef>
              <a:defRPr/>
            </a:pPr>
            <a:r>
              <a:rPr lang="en-US" sz="3600" i="1" dirty="0">
                <a:solidFill>
                  <a:prstClr val="white"/>
                </a:solidFill>
              </a:rPr>
              <a:t>1   Then I saw another sign in heaven, great and marvelous, seven angels who had </a:t>
            </a:r>
            <a:r>
              <a:rPr lang="en-US" sz="3600" b="1" i="1" u="sng" dirty="0">
                <a:solidFill>
                  <a:prstClr val="white"/>
                </a:solidFill>
              </a:rPr>
              <a:t>seven</a:t>
            </a:r>
            <a:r>
              <a:rPr lang="en-US" sz="3600" i="1" dirty="0">
                <a:solidFill>
                  <a:prstClr val="white"/>
                </a:solidFill>
              </a:rPr>
              <a:t> </a:t>
            </a:r>
            <a:r>
              <a:rPr lang="en-US" sz="3600" b="1" i="1" u="sng" dirty="0">
                <a:solidFill>
                  <a:prstClr val="white"/>
                </a:solidFill>
              </a:rPr>
              <a:t>plagues</a:t>
            </a:r>
            <a:r>
              <a:rPr lang="en-US" sz="3600" i="1" dirty="0">
                <a:solidFill>
                  <a:prstClr val="white"/>
                </a:solidFill>
              </a:rPr>
              <a:t>, which are </a:t>
            </a:r>
            <a:r>
              <a:rPr lang="en-US" sz="3600" b="1" i="1" u="sng" dirty="0">
                <a:solidFill>
                  <a:prstClr val="white"/>
                </a:solidFill>
              </a:rPr>
              <a:t>the last, because in them the wrath of God is finished</a:t>
            </a:r>
            <a:r>
              <a:rPr lang="en-US" sz="3600" b="1" i="1" dirty="0">
                <a:solidFill>
                  <a:prstClr val="white"/>
                </a:solidFill>
              </a:rPr>
              <a:t>.</a:t>
            </a:r>
          </a:p>
        </p:txBody>
      </p:sp>
    </p:spTree>
    <p:extLst>
      <p:ext uri="{BB962C8B-B14F-4D97-AF65-F5344CB8AC3E}">
        <p14:creationId xmlns:p14="http://schemas.microsoft.com/office/powerpoint/2010/main" val="389799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lstStyle/>
          <a:p>
            <a:r>
              <a:rPr lang="en-US" dirty="0"/>
              <a:t>Revelation 15:2-3  The Song of the Victorious</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3083921"/>
          </a:xfrm>
          <a:prstGeom prst="rect">
            <a:avLst/>
          </a:prstGeom>
        </p:spPr>
        <p:txBody>
          <a:bodyPr wrap="square">
            <a:spAutoFit/>
          </a:bodyPr>
          <a:lstStyle/>
          <a:p>
            <a:pPr lvl="0">
              <a:lnSpc>
                <a:spcPct val="90000"/>
              </a:lnSpc>
              <a:spcBef>
                <a:spcPts val="1000"/>
              </a:spcBef>
              <a:defRPr/>
            </a:pPr>
            <a:r>
              <a:rPr lang="en-US" sz="3600" i="1" dirty="0">
                <a:solidFill>
                  <a:prstClr val="white"/>
                </a:solidFill>
              </a:rPr>
              <a:t>2 And I saw something like a sea of glass mixed with fire, and </a:t>
            </a:r>
            <a:r>
              <a:rPr lang="en-US" sz="3600" b="1" i="1" u="sng" dirty="0">
                <a:solidFill>
                  <a:prstClr val="white"/>
                </a:solidFill>
              </a:rPr>
              <a:t>those who had been victorious</a:t>
            </a:r>
            <a:r>
              <a:rPr lang="en-US" sz="3600" b="1" i="1" dirty="0">
                <a:solidFill>
                  <a:prstClr val="white"/>
                </a:solidFill>
              </a:rPr>
              <a:t> </a:t>
            </a:r>
            <a:r>
              <a:rPr lang="en-US" sz="3600" i="1" dirty="0">
                <a:solidFill>
                  <a:prstClr val="white"/>
                </a:solidFill>
              </a:rPr>
              <a:t>over the beast and his image and the number of his name, standing on the sea of glass, </a:t>
            </a:r>
            <a:r>
              <a:rPr lang="en-US" sz="3600" b="1" i="1" u="sng" dirty="0">
                <a:solidFill>
                  <a:prstClr val="white"/>
                </a:solidFill>
              </a:rPr>
              <a:t>holding harps</a:t>
            </a:r>
            <a:r>
              <a:rPr lang="en-US" sz="3600" i="1" dirty="0">
                <a:solidFill>
                  <a:prstClr val="white"/>
                </a:solidFill>
              </a:rPr>
              <a:t> of God. 3 And they </a:t>
            </a:r>
            <a:r>
              <a:rPr lang="en-US" sz="3600" b="1" i="1" u="sng" dirty="0">
                <a:solidFill>
                  <a:prstClr val="white"/>
                </a:solidFill>
              </a:rPr>
              <a:t>sang</a:t>
            </a:r>
            <a:r>
              <a:rPr lang="en-US" sz="3600" i="1" dirty="0">
                <a:solidFill>
                  <a:prstClr val="white"/>
                </a:solidFill>
              </a:rPr>
              <a:t> the song of Moses, the bond-servant of God, and the song of the Lamb, saying,</a:t>
            </a:r>
          </a:p>
        </p:txBody>
      </p:sp>
    </p:spTree>
    <p:extLst>
      <p:ext uri="{BB962C8B-B14F-4D97-AF65-F5344CB8AC3E}">
        <p14:creationId xmlns:p14="http://schemas.microsoft.com/office/powerpoint/2010/main" val="174455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365760" y="753228"/>
            <a:ext cx="10841119" cy="1080938"/>
          </a:xfrm>
        </p:spPr>
        <p:txBody>
          <a:bodyPr/>
          <a:lstStyle/>
          <a:p>
            <a:r>
              <a:rPr lang="en-US" dirty="0"/>
              <a:t>Revelation 15:3-4  The Song of Moses and the Lamb</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1834166"/>
            <a:ext cx="10841119" cy="4535601"/>
          </a:xfrm>
          <a:prstGeom prst="rect">
            <a:avLst/>
          </a:prstGeom>
        </p:spPr>
        <p:txBody>
          <a:bodyPr wrap="square">
            <a:spAutoFit/>
          </a:bodyPr>
          <a:lstStyle/>
          <a:p>
            <a:pPr lvl="0">
              <a:lnSpc>
                <a:spcPct val="90000"/>
              </a:lnSpc>
              <a:spcBef>
                <a:spcPts val="1000"/>
              </a:spcBef>
              <a:defRPr/>
            </a:pPr>
            <a:r>
              <a:rPr lang="en-US" sz="3200" i="1" dirty="0">
                <a:solidFill>
                  <a:prstClr val="white"/>
                </a:solidFill>
              </a:rPr>
              <a:t>“</a:t>
            </a:r>
            <a:r>
              <a:rPr lang="en-US" sz="3200" b="1" i="1" dirty="0">
                <a:solidFill>
                  <a:prstClr val="white"/>
                </a:solidFill>
              </a:rPr>
              <a:t>Great and marvelous are Your </a:t>
            </a:r>
            <a:r>
              <a:rPr lang="en-US" sz="3200" b="1" i="1" u="sng" dirty="0">
                <a:solidFill>
                  <a:prstClr val="white"/>
                </a:solidFill>
              </a:rPr>
              <a:t>works</a:t>
            </a:r>
            <a:r>
              <a:rPr lang="en-US" sz="3200" i="1" dirty="0">
                <a:solidFill>
                  <a:prstClr val="white"/>
                </a:solidFill>
              </a:rPr>
              <a:t>,</a:t>
            </a:r>
          </a:p>
          <a:p>
            <a:pPr lvl="0">
              <a:lnSpc>
                <a:spcPct val="90000"/>
              </a:lnSpc>
              <a:spcBef>
                <a:spcPts val="1000"/>
              </a:spcBef>
              <a:defRPr/>
            </a:pPr>
            <a:r>
              <a:rPr lang="en-US" sz="3200" i="1" dirty="0">
                <a:solidFill>
                  <a:prstClr val="white"/>
                </a:solidFill>
              </a:rPr>
              <a:t>O Lord God, the Almighty;</a:t>
            </a:r>
          </a:p>
          <a:p>
            <a:pPr lvl="0">
              <a:lnSpc>
                <a:spcPct val="90000"/>
              </a:lnSpc>
              <a:spcBef>
                <a:spcPts val="1000"/>
              </a:spcBef>
              <a:defRPr/>
            </a:pPr>
            <a:r>
              <a:rPr lang="en-US" sz="3200" b="1" i="1" dirty="0">
                <a:solidFill>
                  <a:prstClr val="white"/>
                </a:solidFill>
              </a:rPr>
              <a:t>Righteous and true are Your </a:t>
            </a:r>
            <a:r>
              <a:rPr lang="en-US" sz="3200" b="1" i="1" u="sng" dirty="0">
                <a:solidFill>
                  <a:prstClr val="white"/>
                </a:solidFill>
              </a:rPr>
              <a:t>ways</a:t>
            </a:r>
            <a:r>
              <a:rPr lang="en-US" sz="3200" i="1" dirty="0">
                <a:solidFill>
                  <a:prstClr val="white"/>
                </a:solidFill>
              </a:rPr>
              <a:t>,</a:t>
            </a:r>
          </a:p>
          <a:p>
            <a:pPr lvl="0">
              <a:lnSpc>
                <a:spcPct val="90000"/>
              </a:lnSpc>
              <a:spcBef>
                <a:spcPts val="1000"/>
              </a:spcBef>
              <a:defRPr/>
            </a:pPr>
            <a:r>
              <a:rPr lang="en-US" sz="3200" i="1" dirty="0">
                <a:solidFill>
                  <a:prstClr val="white"/>
                </a:solidFill>
              </a:rPr>
              <a:t>King of the nations!</a:t>
            </a:r>
          </a:p>
          <a:p>
            <a:pPr lvl="0">
              <a:lnSpc>
                <a:spcPct val="90000"/>
              </a:lnSpc>
              <a:spcBef>
                <a:spcPts val="1000"/>
              </a:spcBef>
              <a:defRPr/>
            </a:pPr>
            <a:r>
              <a:rPr lang="en-US" sz="3200" i="1" dirty="0">
                <a:solidFill>
                  <a:prstClr val="white"/>
                </a:solidFill>
              </a:rPr>
              <a:t>4 “Who will not </a:t>
            </a:r>
            <a:r>
              <a:rPr lang="en-US" sz="3200" b="1" i="1" u="sng" dirty="0">
                <a:solidFill>
                  <a:prstClr val="white"/>
                </a:solidFill>
              </a:rPr>
              <a:t>fear</a:t>
            </a:r>
            <a:r>
              <a:rPr lang="en-US" sz="3200" i="1" dirty="0">
                <a:solidFill>
                  <a:prstClr val="white"/>
                </a:solidFill>
              </a:rPr>
              <a:t>, O Lord, and </a:t>
            </a:r>
            <a:r>
              <a:rPr lang="en-US" sz="3200" b="1" i="1" u="sng" dirty="0">
                <a:solidFill>
                  <a:prstClr val="white"/>
                </a:solidFill>
              </a:rPr>
              <a:t>glorify</a:t>
            </a:r>
            <a:r>
              <a:rPr lang="en-US" sz="3200" i="1" dirty="0">
                <a:solidFill>
                  <a:prstClr val="white"/>
                </a:solidFill>
              </a:rPr>
              <a:t> Your name?</a:t>
            </a:r>
          </a:p>
          <a:p>
            <a:pPr lvl="0">
              <a:lnSpc>
                <a:spcPct val="90000"/>
              </a:lnSpc>
              <a:spcBef>
                <a:spcPts val="1000"/>
              </a:spcBef>
              <a:defRPr/>
            </a:pPr>
            <a:r>
              <a:rPr lang="en-US" sz="3200" i="1" dirty="0">
                <a:solidFill>
                  <a:prstClr val="white"/>
                </a:solidFill>
              </a:rPr>
              <a:t>For You alone are </a:t>
            </a:r>
            <a:r>
              <a:rPr lang="en-US" sz="3200" b="1" i="1" u="sng" dirty="0">
                <a:solidFill>
                  <a:prstClr val="white"/>
                </a:solidFill>
              </a:rPr>
              <a:t>holy</a:t>
            </a:r>
            <a:r>
              <a:rPr lang="en-US" sz="3200" i="1" dirty="0">
                <a:solidFill>
                  <a:prstClr val="white"/>
                </a:solidFill>
              </a:rPr>
              <a:t>;</a:t>
            </a:r>
          </a:p>
          <a:p>
            <a:pPr lvl="0">
              <a:lnSpc>
                <a:spcPct val="90000"/>
              </a:lnSpc>
              <a:spcBef>
                <a:spcPts val="1000"/>
              </a:spcBef>
              <a:defRPr/>
            </a:pPr>
            <a:r>
              <a:rPr lang="en-US" sz="3200" b="1" i="1" u="sng" dirty="0">
                <a:solidFill>
                  <a:prstClr val="white"/>
                </a:solidFill>
              </a:rPr>
              <a:t>For all the nations will come and worship before You</a:t>
            </a:r>
            <a:r>
              <a:rPr lang="en-US" sz="3200" i="1" dirty="0">
                <a:solidFill>
                  <a:prstClr val="white"/>
                </a:solidFill>
              </a:rPr>
              <a:t>,</a:t>
            </a:r>
          </a:p>
          <a:p>
            <a:pPr lvl="0">
              <a:lnSpc>
                <a:spcPct val="90000"/>
              </a:lnSpc>
              <a:spcBef>
                <a:spcPts val="1000"/>
              </a:spcBef>
              <a:defRPr/>
            </a:pPr>
            <a:r>
              <a:rPr lang="en-US" sz="3200" i="1" dirty="0">
                <a:solidFill>
                  <a:prstClr val="white"/>
                </a:solidFill>
              </a:rPr>
              <a:t>For Your </a:t>
            </a:r>
            <a:r>
              <a:rPr lang="en-US" sz="3200" b="1" i="1" u="sng" dirty="0">
                <a:solidFill>
                  <a:prstClr val="white"/>
                </a:solidFill>
              </a:rPr>
              <a:t>righteous</a:t>
            </a:r>
            <a:r>
              <a:rPr lang="en-US" sz="3200" i="1" dirty="0">
                <a:solidFill>
                  <a:prstClr val="white"/>
                </a:solidFill>
              </a:rPr>
              <a:t> </a:t>
            </a:r>
            <a:r>
              <a:rPr lang="en-US" sz="3200" b="1" i="1" u="sng" dirty="0">
                <a:solidFill>
                  <a:prstClr val="white"/>
                </a:solidFill>
              </a:rPr>
              <a:t>acts</a:t>
            </a:r>
            <a:r>
              <a:rPr lang="en-US" sz="3200" i="1" dirty="0">
                <a:solidFill>
                  <a:prstClr val="white"/>
                </a:solidFill>
              </a:rPr>
              <a:t> have been revealed.”</a:t>
            </a:r>
          </a:p>
        </p:txBody>
      </p:sp>
    </p:spTree>
    <p:extLst>
      <p:ext uri="{BB962C8B-B14F-4D97-AF65-F5344CB8AC3E}">
        <p14:creationId xmlns:p14="http://schemas.microsoft.com/office/powerpoint/2010/main" val="66871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339634" y="753228"/>
            <a:ext cx="11172045" cy="1080938"/>
          </a:xfrm>
        </p:spPr>
        <p:txBody>
          <a:bodyPr/>
          <a:lstStyle/>
          <a:p>
            <a:r>
              <a:rPr lang="en-US" dirty="0">
                <a:solidFill>
                  <a:prstClr val="white"/>
                </a:solidFill>
              </a:rPr>
              <a:t>Revelation 15:3-4  The Song of Moses and the Lamb</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670560" y="1834166"/>
            <a:ext cx="10841119" cy="4535601"/>
          </a:xfrm>
          <a:prstGeom prst="rect">
            <a:avLst/>
          </a:prstGeom>
        </p:spPr>
        <p:txBody>
          <a:bodyPr wrap="square">
            <a:spAutoFit/>
          </a:bodyPr>
          <a:lstStyle/>
          <a:p>
            <a:pPr lvl="0">
              <a:lnSpc>
                <a:spcPct val="90000"/>
              </a:lnSpc>
              <a:spcBef>
                <a:spcPts val="1000"/>
              </a:spcBef>
              <a:defRPr/>
            </a:pPr>
            <a:r>
              <a:rPr lang="en-US" sz="3200" i="1" dirty="0">
                <a:solidFill>
                  <a:prstClr val="white"/>
                </a:solidFill>
              </a:rPr>
              <a:t>“</a:t>
            </a:r>
            <a:r>
              <a:rPr lang="en-US" sz="3200" b="1" i="1" dirty="0">
                <a:solidFill>
                  <a:prstClr val="white"/>
                </a:solidFill>
              </a:rPr>
              <a:t>Great and marvelous are Your </a:t>
            </a:r>
            <a:r>
              <a:rPr lang="en-US" sz="3200" b="1" i="1" u="sng" dirty="0">
                <a:solidFill>
                  <a:prstClr val="white"/>
                </a:solidFill>
              </a:rPr>
              <a:t>works</a:t>
            </a:r>
            <a:r>
              <a:rPr lang="en-US" sz="3200" i="1" dirty="0">
                <a:solidFill>
                  <a:prstClr val="white"/>
                </a:solidFill>
              </a:rPr>
              <a:t>,</a:t>
            </a:r>
          </a:p>
          <a:p>
            <a:pPr lvl="0">
              <a:lnSpc>
                <a:spcPct val="90000"/>
              </a:lnSpc>
              <a:spcBef>
                <a:spcPts val="1000"/>
              </a:spcBef>
              <a:defRPr/>
            </a:pPr>
            <a:r>
              <a:rPr lang="en-US" sz="3200" i="1" dirty="0">
                <a:solidFill>
                  <a:prstClr val="white"/>
                </a:solidFill>
              </a:rPr>
              <a:t>O Lord God, the Almighty;</a:t>
            </a:r>
          </a:p>
          <a:p>
            <a:pPr lvl="0">
              <a:lnSpc>
                <a:spcPct val="90000"/>
              </a:lnSpc>
              <a:spcBef>
                <a:spcPts val="1000"/>
              </a:spcBef>
              <a:defRPr/>
            </a:pPr>
            <a:r>
              <a:rPr lang="en-US" sz="3200" b="1" i="1" dirty="0">
                <a:solidFill>
                  <a:prstClr val="white"/>
                </a:solidFill>
              </a:rPr>
              <a:t>Righteous and true are Your </a:t>
            </a:r>
            <a:r>
              <a:rPr lang="en-US" sz="3200" b="1" i="1" u="sng" dirty="0">
                <a:solidFill>
                  <a:prstClr val="white"/>
                </a:solidFill>
              </a:rPr>
              <a:t>ways</a:t>
            </a:r>
            <a:r>
              <a:rPr lang="en-US" sz="3200" i="1" dirty="0">
                <a:solidFill>
                  <a:prstClr val="white"/>
                </a:solidFill>
              </a:rPr>
              <a:t>,</a:t>
            </a:r>
          </a:p>
          <a:p>
            <a:pPr lvl="0">
              <a:lnSpc>
                <a:spcPct val="90000"/>
              </a:lnSpc>
              <a:spcBef>
                <a:spcPts val="1000"/>
              </a:spcBef>
              <a:defRPr/>
            </a:pPr>
            <a:r>
              <a:rPr lang="en-US" sz="3200" i="1" dirty="0">
                <a:solidFill>
                  <a:prstClr val="white"/>
                </a:solidFill>
              </a:rPr>
              <a:t>King of the nations!</a:t>
            </a:r>
          </a:p>
          <a:p>
            <a:pPr lvl="0">
              <a:lnSpc>
                <a:spcPct val="90000"/>
              </a:lnSpc>
              <a:spcBef>
                <a:spcPts val="1000"/>
              </a:spcBef>
              <a:defRPr/>
            </a:pPr>
            <a:r>
              <a:rPr lang="en-US" sz="3200" i="1" dirty="0">
                <a:solidFill>
                  <a:prstClr val="white"/>
                </a:solidFill>
              </a:rPr>
              <a:t>4 “Who will not </a:t>
            </a:r>
            <a:r>
              <a:rPr lang="en-US" sz="3200" b="1" i="1" u="sng" dirty="0">
                <a:solidFill>
                  <a:prstClr val="white"/>
                </a:solidFill>
              </a:rPr>
              <a:t>fear</a:t>
            </a:r>
            <a:r>
              <a:rPr lang="en-US" sz="3200" i="1" dirty="0">
                <a:solidFill>
                  <a:prstClr val="white"/>
                </a:solidFill>
              </a:rPr>
              <a:t>, O Lord, and </a:t>
            </a:r>
            <a:r>
              <a:rPr lang="en-US" sz="3200" b="1" i="1" u="sng" dirty="0">
                <a:solidFill>
                  <a:prstClr val="white"/>
                </a:solidFill>
              </a:rPr>
              <a:t>glorify</a:t>
            </a:r>
            <a:r>
              <a:rPr lang="en-US" sz="3200" i="1" dirty="0">
                <a:solidFill>
                  <a:prstClr val="white"/>
                </a:solidFill>
              </a:rPr>
              <a:t> Your name?</a:t>
            </a:r>
          </a:p>
          <a:p>
            <a:pPr lvl="0">
              <a:lnSpc>
                <a:spcPct val="90000"/>
              </a:lnSpc>
              <a:spcBef>
                <a:spcPts val="1000"/>
              </a:spcBef>
              <a:defRPr/>
            </a:pPr>
            <a:r>
              <a:rPr lang="en-US" sz="3200" i="1" dirty="0">
                <a:solidFill>
                  <a:prstClr val="white"/>
                </a:solidFill>
              </a:rPr>
              <a:t>For You alone are </a:t>
            </a:r>
            <a:r>
              <a:rPr lang="en-US" sz="3200" b="1" i="1" u="sng" dirty="0">
                <a:solidFill>
                  <a:prstClr val="white"/>
                </a:solidFill>
              </a:rPr>
              <a:t>holy</a:t>
            </a:r>
            <a:r>
              <a:rPr lang="en-US" sz="3200" i="1" dirty="0">
                <a:solidFill>
                  <a:prstClr val="white"/>
                </a:solidFill>
              </a:rPr>
              <a:t>;</a:t>
            </a:r>
          </a:p>
          <a:p>
            <a:pPr lvl="0">
              <a:lnSpc>
                <a:spcPct val="90000"/>
              </a:lnSpc>
              <a:spcBef>
                <a:spcPts val="1000"/>
              </a:spcBef>
              <a:defRPr/>
            </a:pPr>
            <a:r>
              <a:rPr lang="en-US" sz="3200" b="1" i="1" u="sng" dirty="0">
                <a:solidFill>
                  <a:prstClr val="white"/>
                </a:solidFill>
              </a:rPr>
              <a:t>For all the nations will come and worship before You</a:t>
            </a:r>
            <a:r>
              <a:rPr lang="en-US" sz="3200" i="1" dirty="0">
                <a:solidFill>
                  <a:prstClr val="white"/>
                </a:solidFill>
              </a:rPr>
              <a:t>,</a:t>
            </a:r>
          </a:p>
          <a:p>
            <a:pPr lvl="0">
              <a:lnSpc>
                <a:spcPct val="90000"/>
              </a:lnSpc>
              <a:spcBef>
                <a:spcPts val="1000"/>
              </a:spcBef>
              <a:defRPr/>
            </a:pPr>
            <a:r>
              <a:rPr lang="en-US" sz="3200" i="1" dirty="0">
                <a:solidFill>
                  <a:prstClr val="white"/>
                </a:solidFill>
              </a:rPr>
              <a:t>For Your </a:t>
            </a:r>
            <a:r>
              <a:rPr lang="en-US" sz="3200" b="1" i="1" u="sng" dirty="0">
                <a:solidFill>
                  <a:prstClr val="white"/>
                </a:solidFill>
              </a:rPr>
              <a:t>righteous</a:t>
            </a:r>
            <a:r>
              <a:rPr lang="en-US" sz="3200" i="1" dirty="0">
                <a:solidFill>
                  <a:prstClr val="white"/>
                </a:solidFill>
              </a:rPr>
              <a:t> </a:t>
            </a:r>
            <a:r>
              <a:rPr lang="en-US" sz="3200" b="1" i="1" u="sng" dirty="0">
                <a:solidFill>
                  <a:prstClr val="white"/>
                </a:solidFill>
              </a:rPr>
              <a:t>acts</a:t>
            </a:r>
            <a:r>
              <a:rPr lang="en-US" sz="3200" i="1" dirty="0">
                <a:solidFill>
                  <a:prstClr val="white"/>
                </a:solidFill>
              </a:rPr>
              <a:t> have been revealed.”</a:t>
            </a:r>
          </a:p>
        </p:txBody>
      </p:sp>
    </p:spTree>
    <p:extLst>
      <p:ext uri="{BB962C8B-B14F-4D97-AF65-F5344CB8AC3E}">
        <p14:creationId xmlns:p14="http://schemas.microsoft.com/office/powerpoint/2010/main" val="334342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339634" y="753228"/>
            <a:ext cx="11172045" cy="1080938"/>
          </a:xfrm>
        </p:spPr>
        <p:txBody>
          <a:bodyPr/>
          <a:lstStyle/>
          <a:p>
            <a:r>
              <a:rPr lang="en-US" dirty="0">
                <a:solidFill>
                  <a:prstClr val="white"/>
                </a:solidFill>
              </a:rPr>
              <a:t>Revelation 15:3-4  The Song of Moses and the Lamb</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670560" y="1834166"/>
            <a:ext cx="10841119" cy="4535601"/>
          </a:xfrm>
          <a:prstGeom prst="rect">
            <a:avLst/>
          </a:prstGeom>
        </p:spPr>
        <p:txBody>
          <a:bodyPr wrap="square">
            <a:spAutoFit/>
          </a:bodyPr>
          <a:lstStyle/>
          <a:p>
            <a:pPr lvl="0">
              <a:lnSpc>
                <a:spcPct val="90000"/>
              </a:lnSpc>
              <a:spcBef>
                <a:spcPts val="1000"/>
              </a:spcBef>
              <a:defRPr/>
            </a:pPr>
            <a:r>
              <a:rPr lang="en-US" sz="3200" i="1" dirty="0">
                <a:solidFill>
                  <a:prstClr val="white"/>
                </a:solidFill>
              </a:rPr>
              <a:t>“</a:t>
            </a:r>
            <a:r>
              <a:rPr lang="en-US" sz="3200" b="1" i="1" dirty="0">
                <a:solidFill>
                  <a:prstClr val="white"/>
                </a:solidFill>
              </a:rPr>
              <a:t>Great and marvelous are Your </a:t>
            </a:r>
            <a:r>
              <a:rPr lang="en-US" sz="3200" b="1" i="1" u="sng" dirty="0">
                <a:solidFill>
                  <a:prstClr val="white"/>
                </a:solidFill>
              </a:rPr>
              <a:t>works</a:t>
            </a:r>
            <a:r>
              <a:rPr lang="en-US" sz="3200" i="1" dirty="0">
                <a:solidFill>
                  <a:prstClr val="white"/>
                </a:solidFill>
              </a:rPr>
              <a:t>,</a:t>
            </a:r>
          </a:p>
          <a:p>
            <a:pPr lvl="0">
              <a:lnSpc>
                <a:spcPct val="90000"/>
              </a:lnSpc>
              <a:spcBef>
                <a:spcPts val="1000"/>
              </a:spcBef>
              <a:defRPr/>
            </a:pPr>
            <a:r>
              <a:rPr lang="en-US" sz="3200" i="1" dirty="0">
                <a:solidFill>
                  <a:prstClr val="white"/>
                </a:solidFill>
              </a:rPr>
              <a:t>O Lord God, the Almighty;</a:t>
            </a:r>
          </a:p>
          <a:p>
            <a:pPr lvl="0">
              <a:lnSpc>
                <a:spcPct val="90000"/>
              </a:lnSpc>
              <a:spcBef>
                <a:spcPts val="1000"/>
              </a:spcBef>
              <a:defRPr/>
            </a:pPr>
            <a:r>
              <a:rPr lang="en-US" sz="3200" b="1" i="1" dirty="0">
                <a:solidFill>
                  <a:prstClr val="white"/>
                </a:solidFill>
              </a:rPr>
              <a:t>Righteous and true are Your </a:t>
            </a:r>
            <a:r>
              <a:rPr lang="en-US" sz="3200" b="1" i="1" u="sng" dirty="0">
                <a:solidFill>
                  <a:prstClr val="white"/>
                </a:solidFill>
              </a:rPr>
              <a:t>ways</a:t>
            </a:r>
            <a:r>
              <a:rPr lang="en-US" sz="3200" i="1" dirty="0">
                <a:solidFill>
                  <a:prstClr val="white"/>
                </a:solidFill>
              </a:rPr>
              <a:t>,</a:t>
            </a:r>
          </a:p>
          <a:p>
            <a:pPr lvl="0">
              <a:lnSpc>
                <a:spcPct val="90000"/>
              </a:lnSpc>
              <a:spcBef>
                <a:spcPts val="1000"/>
              </a:spcBef>
              <a:defRPr/>
            </a:pPr>
            <a:r>
              <a:rPr lang="en-US" sz="3200" i="1" dirty="0">
                <a:solidFill>
                  <a:prstClr val="white"/>
                </a:solidFill>
              </a:rPr>
              <a:t>King of the nations!</a:t>
            </a:r>
          </a:p>
          <a:p>
            <a:pPr lvl="0">
              <a:lnSpc>
                <a:spcPct val="90000"/>
              </a:lnSpc>
              <a:spcBef>
                <a:spcPts val="1000"/>
              </a:spcBef>
              <a:defRPr/>
            </a:pPr>
            <a:r>
              <a:rPr lang="en-US" sz="3200" i="1" dirty="0">
                <a:solidFill>
                  <a:prstClr val="white"/>
                </a:solidFill>
              </a:rPr>
              <a:t>4 “Who will not </a:t>
            </a:r>
            <a:r>
              <a:rPr lang="en-US" sz="3200" b="1" i="1" u="sng" dirty="0">
                <a:solidFill>
                  <a:prstClr val="white"/>
                </a:solidFill>
              </a:rPr>
              <a:t>fear</a:t>
            </a:r>
            <a:r>
              <a:rPr lang="en-US" sz="3200" i="1" dirty="0">
                <a:solidFill>
                  <a:prstClr val="white"/>
                </a:solidFill>
              </a:rPr>
              <a:t>, O Lord, and </a:t>
            </a:r>
            <a:r>
              <a:rPr lang="en-US" sz="3200" b="1" i="1" u="sng" dirty="0">
                <a:solidFill>
                  <a:prstClr val="white"/>
                </a:solidFill>
              </a:rPr>
              <a:t>glorify</a:t>
            </a:r>
            <a:r>
              <a:rPr lang="en-US" sz="3200" i="1" dirty="0">
                <a:solidFill>
                  <a:prstClr val="white"/>
                </a:solidFill>
              </a:rPr>
              <a:t> Your name?</a:t>
            </a:r>
          </a:p>
          <a:p>
            <a:pPr lvl="0">
              <a:lnSpc>
                <a:spcPct val="90000"/>
              </a:lnSpc>
              <a:spcBef>
                <a:spcPts val="1000"/>
              </a:spcBef>
              <a:defRPr/>
            </a:pPr>
            <a:r>
              <a:rPr lang="en-US" sz="3200" i="1" dirty="0">
                <a:solidFill>
                  <a:prstClr val="white"/>
                </a:solidFill>
              </a:rPr>
              <a:t>For You alone are </a:t>
            </a:r>
            <a:r>
              <a:rPr lang="en-US" sz="3200" b="1" i="1" u="sng" dirty="0">
                <a:solidFill>
                  <a:prstClr val="white"/>
                </a:solidFill>
              </a:rPr>
              <a:t>holy</a:t>
            </a:r>
            <a:r>
              <a:rPr lang="en-US" sz="3200" i="1" dirty="0">
                <a:solidFill>
                  <a:prstClr val="white"/>
                </a:solidFill>
              </a:rPr>
              <a:t>;</a:t>
            </a:r>
          </a:p>
          <a:p>
            <a:pPr lvl="0">
              <a:lnSpc>
                <a:spcPct val="90000"/>
              </a:lnSpc>
              <a:spcBef>
                <a:spcPts val="1000"/>
              </a:spcBef>
              <a:defRPr/>
            </a:pPr>
            <a:r>
              <a:rPr lang="en-US" sz="3200" b="1" i="1" u="sng" dirty="0">
                <a:solidFill>
                  <a:prstClr val="white"/>
                </a:solidFill>
              </a:rPr>
              <a:t>For all the nations will come and worship before You</a:t>
            </a:r>
            <a:r>
              <a:rPr lang="en-US" sz="3200" i="1" dirty="0">
                <a:solidFill>
                  <a:prstClr val="white"/>
                </a:solidFill>
              </a:rPr>
              <a:t>,</a:t>
            </a:r>
          </a:p>
          <a:p>
            <a:pPr lvl="0">
              <a:lnSpc>
                <a:spcPct val="90000"/>
              </a:lnSpc>
              <a:spcBef>
                <a:spcPts val="1000"/>
              </a:spcBef>
              <a:defRPr/>
            </a:pPr>
            <a:r>
              <a:rPr lang="en-US" sz="3200" i="1" dirty="0">
                <a:solidFill>
                  <a:prstClr val="white"/>
                </a:solidFill>
              </a:rPr>
              <a:t>For Your </a:t>
            </a:r>
            <a:r>
              <a:rPr lang="en-US" sz="3200" b="1" i="1" u="sng" dirty="0">
                <a:solidFill>
                  <a:prstClr val="white"/>
                </a:solidFill>
              </a:rPr>
              <a:t>righteous</a:t>
            </a:r>
            <a:r>
              <a:rPr lang="en-US" sz="3200" i="1" dirty="0">
                <a:solidFill>
                  <a:prstClr val="white"/>
                </a:solidFill>
              </a:rPr>
              <a:t> </a:t>
            </a:r>
            <a:r>
              <a:rPr lang="en-US" sz="3200" b="1" i="1" u="sng" dirty="0">
                <a:solidFill>
                  <a:prstClr val="white"/>
                </a:solidFill>
              </a:rPr>
              <a:t>acts</a:t>
            </a:r>
            <a:r>
              <a:rPr lang="en-US" sz="3200" i="1" dirty="0">
                <a:solidFill>
                  <a:prstClr val="white"/>
                </a:solidFill>
              </a:rPr>
              <a:t> have been revealed.”</a:t>
            </a:r>
          </a:p>
        </p:txBody>
      </p:sp>
    </p:spTree>
    <p:extLst>
      <p:ext uri="{BB962C8B-B14F-4D97-AF65-F5344CB8AC3E}">
        <p14:creationId xmlns:p14="http://schemas.microsoft.com/office/powerpoint/2010/main" val="40600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C637F-FCD4-42F0-9517-8A81E39120F1}"/>
              </a:ext>
            </a:extLst>
          </p:cNvPr>
          <p:cNvSpPr>
            <a:spLocks noGrp="1"/>
          </p:cNvSpPr>
          <p:nvPr>
            <p:ph type="title"/>
          </p:nvPr>
        </p:nvSpPr>
        <p:spPr/>
        <p:txBody>
          <a:bodyPr/>
          <a:lstStyle/>
          <a:p>
            <a:r>
              <a:rPr lang="en-US" b="1" dirty="0">
                <a:solidFill>
                  <a:prstClr val="white"/>
                </a:solidFill>
              </a:rPr>
              <a:t>Ezekiel 18:29-32 The Lord is Right</a:t>
            </a:r>
            <a:endParaRPr lang="en-US" dirty="0"/>
          </a:p>
        </p:txBody>
      </p:sp>
      <p:sp>
        <p:nvSpPr>
          <p:cNvPr id="4" name="Rectangle 3">
            <a:extLst>
              <a:ext uri="{FF2B5EF4-FFF2-40B4-BE49-F238E27FC236}">
                <a16:creationId xmlns:a16="http://schemas.microsoft.com/office/drawing/2014/main" id="{2582FDD3-15E3-4B4C-89E1-1DEDCDA27737}"/>
              </a:ext>
            </a:extLst>
          </p:cNvPr>
          <p:cNvSpPr/>
          <p:nvPr/>
        </p:nvSpPr>
        <p:spPr>
          <a:xfrm>
            <a:off x="361405" y="1917909"/>
            <a:ext cx="11469189" cy="48320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Trebuchet MS" panose="020B0603020202020204"/>
                <a:ea typeface="+mn-ea"/>
                <a:cs typeface="+mn-cs"/>
              </a:rPr>
              <a:t>29 But the house of Israel says, ‘The way of the Lord is not right.’ Are My ways not right, O house of Israel? </a:t>
            </a:r>
            <a:r>
              <a:rPr kumimoji="0" lang="en-US" sz="2800" b="1" i="1" u="none" strike="noStrike" kern="1200" cap="none" spc="0" normalizeH="0" baseline="0" noProof="0" dirty="0">
                <a:ln>
                  <a:noFill/>
                </a:ln>
                <a:solidFill>
                  <a:prstClr val="white"/>
                </a:solidFill>
                <a:effectLst/>
                <a:uLnTx/>
                <a:uFillTx/>
                <a:latin typeface="Trebuchet MS" panose="020B0603020202020204"/>
                <a:ea typeface="+mn-ea"/>
                <a:cs typeface="+mn-cs"/>
              </a:rPr>
              <a:t>Is it not your ways that are not right?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Trebuchet MS" panose="020B0603020202020204"/>
                <a:ea typeface="+mn-ea"/>
                <a:cs typeface="+mn-cs"/>
              </a:rPr>
              <a:t>30 “Therefore </a:t>
            </a:r>
            <a:r>
              <a:rPr kumimoji="0" lang="en-US" sz="2800" b="1" i="1" u="sng" strike="noStrike" kern="1200" cap="none" spc="0" normalizeH="0" baseline="0" noProof="0" dirty="0">
                <a:ln>
                  <a:noFill/>
                </a:ln>
                <a:solidFill>
                  <a:prstClr val="white"/>
                </a:solidFill>
                <a:effectLst/>
                <a:uLnTx/>
                <a:uFillTx/>
                <a:latin typeface="Trebuchet MS" panose="020B0603020202020204"/>
                <a:ea typeface="+mn-ea"/>
                <a:cs typeface="+mn-cs"/>
              </a:rPr>
              <a:t>I will judge you</a:t>
            </a:r>
            <a:r>
              <a:rPr kumimoji="0" lang="en-US" sz="2800" b="0" i="1" u="none" strike="noStrike" kern="1200" cap="none" spc="0" normalizeH="0" baseline="0" noProof="0" dirty="0">
                <a:ln>
                  <a:noFill/>
                </a:ln>
                <a:solidFill>
                  <a:prstClr val="white"/>
                </a:solidFill>
                <a:effectLst/>
                <a:uLnTx/>
                <a:uFillTx/>
                <a:latin typeface="Trebuchet MS" panose="020B0603020202020204"/>
                <a:ea typeface="+mn-ea"/>
                <a:cs typeface="+mn-cs"/>
              </a:rPr>
              <a:t>, O house of Israel, </a:t>
            </a:r>
            <a:r>
              <a:rPr kumimoji="0" lang="en-US" sz="2800" b="1" i="1" u="sng" strike="noStrike" kern="1200" cap="none" spc="0" normalizeH="0" baseline="0" noProof="0" dirty="0">
                <a:ln>
                  <a:noFill/>
                </a:ln>
                <a:solidFill>
                  <a:prstClr val="white"/>
                </a:solidFill>
                <a:effectLst/>
                <a:uLnTx/>
                <a:uFillTx/>
                <a:latin typeface="Trebuchet MS" panose="020B0603020202020204"/>
                <a:ea typeface="+mn-ea"/>
                <a:cs typeface="+mn-cs"/>
              </a:rPr>
              <a:t>each according to his conduct</a:t>
            </a:r>
            <a:r>
              <a:rPr kumimoji="0" lang="en-US" sz="2800" b="0" i="1" u="none" strike="noStrike" kern="1200" cap="none" spc="0" normalizeH="0" baseline="0" noProof="0" dirty="0">
                <a:ln>
                  <a:noFill/>
                </a:ln>
                <a:solidFill>
                  <a:prstClr val="white"/>
                </a:solidFill>
                <a:effectLst/>
                <a:uLnTx/>
                <a:uFillTx/>
                <a:latin typeface="Trebuchet MS" panose="020B0603020202020204"/>
                <a:ea typeface="+mn-ea"/>
                <a:cs typeface="+mn-cs"/>
              </a:rPr>
              <a:t>,” declares the Lord God. “Repent and turn away from all your transgressions, so that iniquity may not become a stumbling block to you. 31 Cast away from you all your transgressions which you have committed and make yourselves </a:t>
            </a:r>
            <a:r>
              <a:rPr kumimoji="0" lang="en-US" sz="2800" b="1" i="1" u="sng" strike="noStrike" kern="1200" cap="none" spc="0" normalizeH="0" baseline="0" noProof="0" dirty="0">
                <a:ln>
                  <a:noFill/>
                </a:ln>
                <a:solidFill>
                  <a:prstClr val="white"/>
                </a:solidFill>
                <a:effectLst/>
                <a:uLnTx/>
                <a:uFillTx/>
                <a:latin typeface="Trebuchet MS" panose="020B0603020202020204"/>
                <a:ea typeface="+mn-ea"/>
                <a:cs typeface="+mn-cs"/>
              </a:rPr>
              <a:t>a new heart and a new spirit</a:t>
            </a:r>
            <a:r>
              <a:rPr kumimoji="0" lang="en-US" sz="2800" b="0" i="1" u="none" strike="noStrike" kern="1200" cap="none" spc="0" normalizeH="0" baseline="0" noProof="0" dirty="0">
                <a:ln>
                  <a:noFill/>
                </a:ln>
                <a:solidFill>
                  <a:prstClr val="white"/>
                </a:solidFill>
                <a:effectLst/>
                <a:uLnTx/>
                <a:uFillTx/>
                <a:latin typeface="Trebuchet MS" panose="020B0603020202020204"/>
                <a:ea typeface="+mn-ea"/>
                <a:cs typeface="+mn-cs"/>
              </a:rPr>
              <a:t>! For why will you die, O house of Israel? </a:t>
            </a:r>
            <a:r>
              <a:rPr kumimoji="0" lang="en-US" sz="2800" b="1" i="1" u="none" strike="noStrike" kern="1200" cap="none" spc="0" normalizeH="0" baseline="0" noProof="0" dirty="0">
                <a:ln>
                  <a:noFill/>
                </a:ln>
                <a:solidFill>
                  <a:prstClr val="white"/>
                </a:solidFill>
                <a:effectLst/>
                <a:uLnTx/>
                <a:uFillTx/>
                <a:latin typeface="Trebuchet MS" panose="020B0603020202020204"/>
                <a:ea typeface="+mn-ea"/>
                <a:cs typeface="+mn-cs"/>
              </a:rPr>
              <a:t>32 For</a:t>
            </a:r>
            <a:r>
              <a:rPr kumimoji="0" lang="en-US" sz="2800" b="1" i="1" u="sng" strike="noStrike" kern="1200" cap="none" spc="0" normalizeH="0" baseline="0" noProof="0" dirty="0">
                <a:ln>
                  <a:noFill/>
                </a:ln>
                <a:solidFill>
                  <a:prstClr val="white"/>
                </a:solidFill>
                <a:effectLst/>
                <a:uLnTx/>
                <a:uFillTx/>
                <a:latin typeface="Trebuchet MS" panose="020B0603020202020204"/>
                <a:ea typeface="+mn-ea"/>
                <a:cs typeface="+mn-cs"/>
              </a:rPr>
              <a:t> I have no pleasure in the death of anyone who dies</a:t>
            </a:r>
            <a:r>
              <a:rPr kumimoji="0" lang="en-US" sz="2800" b="1" i="1" u="none" strike="noStrike" kern="1200" cap="none" spc="0" normalizeH="0" baseline="0" noProof="0" dirty="0">
                <a:ln>
                  <a:noFill/>
                </a:ln>
                <a:solidFill>
                  <a:prstClr val="white"/>
                </a:solidFill>
                <a:effectLst/>
                <a:uLnTx/>
                <a:uFillTx/>
                <a:latin typeface="Trebuchet MS" panose="020B0603020202020204"/>
                <a:ea typeface="+mn-ea"/>
                <a:cs typeface="+mn-cs"/>
              </a:rPr>
              <a:t>,” declares the Lord God</a:t>
            </a:r>
            <a:r>
              <a:rPr kumimoji="0" lang="en-US" sz="2800" b="0" i="1" u="none" strike="noStrike" kern="1200" cap="none" spc="0" normalizeH="0" baseline="0" noProof="0" dirty="0">
                <a:ln>
                  <a:noFill/>
                </a:ln>
                <a:solidFill>
                  <a:prstClr val="white"/>
                </a:solidFill>
                <a:effectLst/>
                <a:uLnTx/>
                <a:uFillTx/>
                <a:latin typeface="Trebuchet MS" panose="020B0603020202020204"/>
                <a:ea typeface="+mn-ea"/>
                <a:cs typeface="+mn-cs"/>
              </a:rPr>
              <a:t>. “Therefore, </a:t>
            </a:r>
            <a:r>
              <a:rPr kumimoji="0" lang="en-US" sz="2800" b="1" i="1" u="sng" strike="noStrike" kern="1200" cap="none" spc="0" normalizeH="0" baseline="0" noProof="0" dirty="0">
                <a:ln>
                  <a:noFill/>
                </a:ln>
                <a:solidFill>
                  <a:prstClr val="white"/>
                </a:solidFill>
                <a:effectLst/>
                <a:uLnTx/>
                <a:uFillTx/>
                <a:latin typeface="Trebuchet MS" panose="020B0603020202020204"/>
                <a:ea typeface="+mn-ea"/>
                <a:cs typeface="+mn-cs"/>
              </a:rPr>
              <a:t>repent and live</a:t>
            </a:r>
            <a:r>
              <a:rPr kumimoji="0" lang="en-US" sz="2800" b="0" i="1" u="none" strike="noStrike" kern="1200" cap="none" spc="0" normalizeH="0" baseline="0" noProof="0" dirty="0">
                <a:ln>
                  <a:noFill/>
                </a:ln>
                <a:solidFill>
                  <a:prstClr val="white"/>
                </a:solidFill>
                <a:effectLst/>
                <a:uLnTx/>
                <a:uFillTx/>
                <a:latin typeface="Trebuchet MS" panose="020B0603020202020204"/>
                <a:ea typeface="+mn-ea"/>
                <a:cs typeface="+mn-cs"/>
              </a:rPr>
              <a:t>.”</a:t>
            </a:r>
          </a:p>
        </p:txBody>
      </p:sp>
    </p:spTree>
    <p:extLst>
      <p:ext uri="{BB962C8B-B14F-4D97-AF65-F5344CB8AC3E}">
        <p14:creationId xmlns:p14="http://schemas.microsoft.com/office/powerpoint/2010/main" val="348323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lstStyle/>
          <a:p>
            <a:r>
              <a:rPr lang="en-US" dirty="0"/>
              <a:t>Revelation 15:5-8  Bowls Full of Wrath</a:t>
            </a:r>
          </a:p>
        </p:txBody>
      </p:sp>
      <p:sp>
        <p:nvSpPr>
          <p:cNvPr id="3" name="Rectangle 2">
            <a:extLst>
              <a:ext uri="{FF2B5EF4-FFF2-40B4-BE49-F238E27FC236}">
                <a16:creationId xmlns:a16="http://schemas.microsoft.com/office/drawing/2014/main" id="{3B1F58D5-94AE-4B6C-A79E-3BA257A05473}"/>
              </a:ext>
            </a:extLst>
          </p:cNvPr>
          <p:cNvSpPr/>
          <p:nvPr/>
        </p:nvSpPr>
        <p:spPr>
          <a:xfrm>
            <a:off x="470263" y="1890486"/>
            <a:ext cx="11416937" cy="4967514"/>
          </a:xfrm>
          <a:prstGeom prst="rect">
            <a:avLst/>
          </a:prstGeom>
        </p:spPr>
        <p:txBody>
          <a:bodyPr wrap="square">
            <a:spAutoFit/>
          </a:bodyPr>
          <a:lstStyle/>
          <a:p>
            <a:pPr lvl="0">
              <a:lnSpc>
                <a:spcPct val="90000"/>
              </a:lnSpc>
              <a:spcBef>
                <a:spcPts val="1000"/>
              </a:spcBef>
              <a:defRPr/>
            </a:pPr>
            <a:r>
              <a:rPr lang="en-US" sz="3200" i="1" dirty="0">
                <a:solidFill>
                  <a:prstClr val="white"/>
                </a:solidFill>
              </a:rPr>
              <a:t>5 After these things I looked, and </a:t>
            </a:r>
            <a:r>
              <a:rPr lang="en-US" sz="3200" b="1" i="1" u="sng" dirty="0">
                <a:solidFill>
                  <a:prstClr val="white"/>
                </a:solidFill>
              </a:rPr>
              <a:t>the temple of the tabernacle of testimony in heaven was opened</a:t>
            </a:r>
            <a:r>
              <a:rPr lang="en-US" sz="3200" i="1" dirty="0">
                <a:solidFill>
                  <a:prstClr val="white"/>
                </a:solidFill>
              </a:rPr>
              <a:t>, 6 and the seven angels who had the seven plagues came out of the temple, </a:t>
            </a:r>
            <a:r>
              <a:rPr lang="en-US" sz="3200" b="1" i="1" u="sng" dirty="0">
                <a:solidFill>
                  <a:prstClr val="white"/>
                </a:solidFill>
              </a:rPr>
              <a:t>clothed in linen, clean and bright, and girded around their chests with golden sashes</a:t>
            </a:r>
            <a:r>
              <a:rPr lang="en-US" sz="3200" i="1" dirty="0">
                <a:solidFill>
                  <a:prstClr val="white"/>
                </a:solidFill>
              </a:rPr>
              <a:t>. 7 Then one of the four living creatures gave to the seven angels </a:t>
            </a:r>
            <a:r>
              <a:rPr lang="en-US" sz="3200" b="1" i="1" u="sng" dirty="0">
                <a:solidFill>
                  <a:prstClr val="white"/>
                </a:solidFill>
              </a:rPr>
              <a:t>seven golden bowls full of the wrath of God</a:t>
            </a:r>
            <a:r>
              <a:rPr lang="en-US" sz="3200" i="1" dirty="0">
                <a:solidFill>
                  <a:prstClr val="white"/>
                </a:solidFill>
              </a:rPr>
              <a:t>, who lives forever and ever. 8 And </a:t>
            </a:r>
            <a:r>
              <a:rPr lang="en-US" sz="3200" b="1" i="1" dirty="0">
                <a:solidFill>
                  <a:prstClr val="white"/>
                </a:solidFill>
              </a:rPr>
              <a:t>the temple was filled with smoke from the glory of God and from His power; and no one was able to enter the temple until the seven plagues of the seven angels were finished.</a:t>
            </a:r>
          </a:p>
        </p:txBody>
      </p:sp>
    </p:spTree>
    <p:extLst>
      <p:ext uri="{BB962C8B-B14F-4D97-AF65-F5344CB8AC3E}">
        <p14:creationId xmlns:p14="http://schemas.microsoft.com/office/powerpoint/2010/main" val="70220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lstStyle/>
          <a:p>
            <a:r>
              <a:rPr lang="en-US" dirty="0"/>
              <a:t>Revelation 16  The Final Bowls of Wrath</a:t>
            </a:r>
          </a:p>
        </p:txBody>
      </p:sp>
    </p:spTree>
    <p:extLst>
      <p:ext uri="{BB962C8B-B14F-4D97-AF65-F5344CB8AC3E}">
        <p14:creationId xmlns:p14="http://schemas.microsoft.com/office/powerpoint/2010/main" val="152444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lstStyle/>
          <a:p>
            <a:r>
              <a:rPr lang="en-US" dirty="0"/>
              <a:t>Revelation 16:1-2  The First Bowl of Wrath</a:t>
            </a:r>
          </a:p>
        </p:txBody>
      </p:sp>
      <p:sp>
        <p:nvSpPr>
          <p:cNvPr id="3" name="Rectangle 2">
            <a:extLst>
              <a:ext uri="{FF2B5EF4-FFF2-40B4-BE49-F238E27FC236}">
                <a16:creationId xmlns:a16="http://schemas.microsoft.com/office/drawing/2014/main" id="{3B1F58D5-94AE-4B6C-A79E-3BA257A05473}"/>
              </a:ext>
            </a:extLst>
          </p:cNvPr>
          <p:cNvSpPr/>
          <p:nvPr/>
        </p:nvSpPr>
        <p:spPr>
          <a:xfrm>
            <a:off x="470263" y="1890486"/>
            <a:ext cx="11416937" cy="3894399"/>
          </a:xfrm>
          <a:prstGeom prst="rect">
            <a:avLst/>
          </a:prstGeom>
        </p:spPr>
        <p:txBody>
          <a:bodyPr wrap="square">
            <a:spAutoFit/>
          </a:bodyPr>
          <a:lstStyle/>
          <a:p>
            <a:pPr lvl="0">
              <a:lnSpc>
                <a:spcPct val="90000"/>
              </a:lnSpc>
              <a:spcBef>
                <a:spcPts val="1000"/>
              </a:spcBef>
              <a:defRPr/>
            </a:pPr>
            <a:r>
              <a:rPr lang="en-US" sz="3200" i="1" dirty="0">
                <a:solidFill>
                  <a:prstClr val="white"/>
                </a:solidFill>
              </a:rPr>
              <a:t>1 Then I heard a loud voice from the temple, saying to the seven angels, “Go and pour out on the earth </a:t>
            </a:r>
            <a:r>
              <a:rPr lang="en-US" sz="3200" b="1" i="1" u="sng" dirty="0">
                <a:solidFill>
                  <a:prstClr val="white"/>
                </a:solidFill>
              </a:rPr>
              <a:t>the seven bowls of the wrath of God</a:t>
            </a:r>
            <a:r>
              <a:rPr lang="en-US" sz="3200" i="1" dirty="0">
                <a:solidFill>
                  <a:prstClr val="white"/>
                </a:solidFill>
              </a:rPr>
              <a:t>.”</a:t>
            </a:r>
          </a:p>
          <a:p>
            <a:pPr lvl="0">
              <a:lnSpc>
                <a:spcPct val="90000"/>
              </a:lnSpc>
              <a:spcBef>
                <a:spcPts val="1000"/>
              </a:spcBef>
              <a:defRPr/>
            </a:pPr>
            <a:endParaRPr lang="en-US" sz="3200" i="1" dirty="0">
              <a:solidFill>
                <a:prstClr val="white"/>
              </a:solidFill>
            </a:endParaRPr>
          </a:p>
          <a:p>
            <a:pPr lvl="0">
              <a:lnSpc>
                <a:spcPct val="90000"/>
              </a:lnSpc>
              <a:spcBef>
                <a:spcPts val="1000"/>
              </a:spcBef>
              <a:defRPr/>
            </a:pPr>
            <a:r>
              <a:rPr lang="en-US" sz="3200" i="1" dirty="0">
                <a:solidFill>
                  <a:prstClr val="white"/>
                </a:solidFill>
              </a:rPr>
              <a:t>2 So the </a:t>
            </a:r>
            <a:r>
              <a:rPr lang="en-US" sz="3200" b="1" i="1" u="sng" dirty="0">
                <a:solidFill>
                  <a:prstClr val="white"/>
                </a:solidFill>
              </a:rPr>
              <a:t>first</a:t>
            </a:r>
            <a:r>
              <a:rPr lang="en-US" sz="3200" i="1" dirty="0">
                <a:solidFill>
                  <a:prstClr val="white"/>
                </a:solidFill>
              </a:rPr>
              <a:t> angel went and poured out his bowl on the earth; and it became </a:t>
            </a:r>
            <a:r>
              <a:rPr lang="en-US" sz="3200" b="1" i="1" u="sng" dirty="0">
                <a:solidFill>
                  <a:prstClr val="white"/>
                </a:solidFill>
              </a:rPr>
              <a:t>a loathsome and malignant sore</a:t>
            </a:r>
            <a:r>
              <a:rPr lang="en-US" sz="3200" i="1" dirty="0">
                <a:solidFill>
                  <a:prstClr val="white"/>
                </a:solidFill>
              </a:rPr>
              <a:t> on the people who had the mark of the beast and who worshiped his image.</a:t>
            </a:r>
          </a:p>
        </p:txBody>
      </p:sp>
    </p:spTree>
    <p:extLst>
      <p:ext uri="{BB962C8B-B14F-4D97-AF65-F5344CB8AC3E}">
        <p14:creationId xmlns:p14="http://schemas.microsoft.com/office/powerpoint/2010/main" val="3374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lstStyle/>
          <a:p>
            <a:r>
              <a:rPr lang="en-US" dirty="0"/>
              <a:t>Revelation 16:3  The Second Bowl of Wrath</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073366"/>
            <a:ext cx="11416937" cy="1993366"/>
          </a:xfrm>
          <a:prstGeom prst="rect">
            <a:avLst/>
          </a:prstGeom>
        </p:spPr>
        <p:txBody>
          <a:bodyPr wrap="square">
            <a:spAutoFit/>
          </a:bodyPr>
          <a:lstStyle/>
          <a:p>
            <a:pPr lvl="0">
              <a:lnSpc>
                <a:spcPct val="90000"/>
              </a:lnSpc>
              <a:spcBef>
                <a:spcPts val="1000"/>
              </a:spcBef>
              <a:defRPr/>
            </a:pPr>
            <a:r>
              <a:rPr lang="en-US" sz="3200" i="1" dirty="0">
                <a:solidFill>
                  <a:prstClr val="white"/>
                </a:solidFill>
              </a:rPr>
              <a:t>3 The </a:t>
            </a:r>
            <a:r>
              <a:rPr lang="en-US" sz="3200" b="1" i="1" u="sng" dirty="0">
                <a:solidFill>
                  <a:prstClr val="white"/>
                </a:solidFill>
              </a:rPr>
              <a:t>second</a:t>
            </a:r>
            <a:r>
              <a:rPr lang="en-US" sz="3200" i="1" dirty="0">
                <a:solidFill>
                  <a:prstClr val="white"/>
                </a:solidFill>
              </a:rPr>
              <a:t> angel poured out his bowl into the sea, and it became </a:t>
            </a:r>
            <a:r>
              <a:rPr lang="en-US" sz="3200" b="1" i="1" u="sng" dirty="0">
                <a:solidFill>
                  <a:prstClr val="white"/>
                </a:solidFill>
              </a:rPr>
              <a:t>blood</a:t>
            </a:r>
            <a:r>
              <a:rPr lang="en-US" sz="3200" i="1" dirty="0">
                <a:solidFill>
                  <a:prstClr val="white"/>
                </a:solidFill>
              </a:rPr>
              <a:t> like that of a dead man; and </a:t>
            </a:r>
            <a:r>
              <a:rPr lang="en-US" sz="3200" b="1" i="1" u="sng" dirty="0">
                <a:solidFill>
                  <a:prstClr val="white"/>
                </a:solidFill>
              </a:rPr>
              <a:t>every living thing in the sea died</a:t>
            </a:r>
            <a:r>
              <a:rPr lang="en-US" sz="3200" i="1" dirty="0">
                <a:solidFill>
                  <a:prstClr val="white"/>
                </a:solidFill>
              </a:rPr>
              <a:t>.</a:t>
            </a:r>
          </a:p>
          <a:p>
            <a:pPr lvl="0">
              <a:lnSpc>
                <a:spcPct val="90000"/>
              </a:lnSpc>
              <a:spcBef>
                <a:spcPts val="1000"/>
              </a:spcBef>
              <a:defRPr/>
            </a:pPr>
            <a:endParaRPr lang="en-US" sz="3200" b="1" i="1" dirty="0">
              <a:solidFill>
                <a:prstClr val="white"/>
              </a:solidFill>
            </a:endParaRPr>
          </a:p>
        </p:txBody>
      </p:sp>
    </p:spTree>
    <p:extLst>
      <p:ext uri="{BB962C8B-B14F-4D97-AF65-F5344CB8AC3E}">
        <p14:creationId xmlns:p14="http://schemas.microsoft.com/office/powerpoint/2010/main" val="31869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dirty="0"/>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339634" y="2134972"/>
            <a:ext cx="11416937" cy="4422581"/>
          </a:xfrm>
        </p:spPr>
        <p:txBody>
          <a:bodyPr>
            <a:normAutofit fontScale="85000" lnSpcReduction="20000"/>
          </a:bodyPr>
          <a:lstStyle/>
          <a:p>
            <a:pPr marL="0" indent="0">
              <a:buNone/>
            </a:pPr>
            <a:r>
              <a:rPr lang="en-US" sz="3600" dirty="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a:p>
            <a:pPr marL="0" indent="0">
              <a:buNone/>
            </a:pPr>
            <a:endParaRPr lang="en-US" sz="3600" dirty="0"/>
          </a:p>
          <a:p>
            <a:pPr marL="0" indent="0">
              <a:buNone/>
            </a:pPr>
            <a:r>
              <a:rPr lang="en-US" sz="3600" dirty="0"/>
              <a:t>Bro Stan’s Revelation Study is available on our church website:</a:t>
            </a:r>
          </a:p>
          <a:p>
            <a:pPr marL="0" indent="0" algn="ctr">
              <a:buNone/>
            </a:pPr>
            <a:r>
              <a:rPr lang="en-US" sz="5800" dirty="0">
                <a:hlinkClick r:id="rId3"/>
              </a:rPr>
              <a:t>www.faithprinceton.org</a:t>
            </a:r>
            <a:endParaRPr lang="en-US" sz="5800" dirty="0"/>
          </a:p>
          <a:p>
            <a:pPr marL="0" indent="0">
              <a:buNone/>
            </a:pPr>
            <a:endParaRPr lang="en-US" sz="3600" dirty="0"/>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lstStyle/>
          <a:p>
            <a:r>
              <a:rPr lang="en-US" dirty="0"/>
              <a:t>Revelation 16:4-7  The Third </a:t>
            </a:r>
            <a:r>
              <a:rPr lang="en-US" dirty="0">
                <a:solidFill>
                  <a:prstClr val="white"/>
                </a:solidFill>
              </a:rPr>
              <a:t>Bowl of Wrath</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680321" y="2073366"/>
            <a:ext cx="11050125" cy="4081117"/>
          </a:xfrm>
          <a:prstGeom prst="rect">
            <a:avLst/>
          </a:prstGeom>
        </p:spPr>
        <p:txBody>
          <a:bodyPr wrap="square">
            <a:spAutoFit/>
          </a:bodyPr>
          <a:lstStyle/>
          <a:p>
            <a:pPr lvl="0">
              <a:lnSpc>
                <a:spcPct val="90000"/>
              </a:lnSpc>
              <a:spcBef>
                <a:spcPts val="1000"/>
              </a:spcBef>
              <a:defRPr/>
            </a:pPr>
            <a:r>
              <a:rPr lang="en-US" sz="3200" i="1" dirty="0">
                <a:solidFill>
                  <a:prstClr val="white"/>
                </a:solidFill>
              </a:rPr>
              <a:t>4 Then the </a:t>
            </a:r>
            <a:r>
              <a:rPr lang="en-US" sz="3200" b="1" i="1" u="sng" dirty="0">
                <a:solidFill>
                  <a:prstClr val="white"/>
                </a:solidFill>
              </a:rPr>
              <a:t>third</a:t>
            </a:r>
            <a:r>
              <a:rPr lang="en-US" sz="3200" i="1" dirty="0">
                <a:solidFill>
                  <a:prstClr val="white"/>
                </a:solidFill>
              </a:rPr>
              <a:t> angel poured out his bowl into the rivers and the springs of waters; and they became </a:t>
            </a:r>
            <a:r>
              <a:rPr lang="en-US" sz="3200" b="1" i="1" u="sng" dirty="0">
                <a:solidFill>
                  <a:srgbClr val="FF0000"/>
                </a:solidFill>
              </a:rPr>
              <a:t>blood</a:t>
            </a:r>
            <a:r>
              <a:rPr lang="en-US" sz="3200" i="1" dirty="0">
                <a:solidFill>
                  <a:prstClr val="white"/>
                </a:solidFill>
              </a:rPr>
              <a:t>. 5 And I heard the angel of the waters saying, “</a:t>
            </a:r>
            <a:r>
              <a:rPr lang="en-US" sz="3200" b="1" i="1" u="sng" dirty="0">
                <a:solidFill>
                  <a:prstClr val="white"/>
                </a:solidFill>
              </a:rPr>
              <a:t>Righteous are You</a:t>
            </a:r>
            <a:r>
              <a:rPr lang="en-US" sz="3200" i="1" dirty="0">
                <a:solidFill>
                  <a:prstClr val="white"/>
                </a:solidFill>
              </a:rPr>
              <a:t>, who are and who were, O Holy One, because You judged these things; 6 </a:t>
            </a:r>
            <a:r>
              <a:rPr lang="en-US" sz="3200" b="1" i="1" dirty="0">
                <a:solidFill>
                  <a:prstClr val="white"/>
                </a:solidFill>
              </a:rPr>
              <a:t>for they poured out the </a:t>
            </a:r>
            <a:r>
              <a:rPr lang="en-US" sz="3200" b="1" i="1" dirty="0">
                <a:solidFill>
                  <a:srgbClr val="FF0000"/>
                </a:solidFill>
              </a:rPr>
              <a:t>blood</a:t>
            </a:r>
            <a:r>
              <a:rPr lang="en-US" sz="3200" b="1" i="1" dirty="0">
                <a:solidFill>
                  <a:prstClr val="white"/>
                </a:solidFill>
              </a:rPr>
              <a:t> of saints and prophets</a:t>
            </a:r>
            <a:r>
              <a:rPr lang="en-US" sz="3200" i="1" dirty="0">
                <a:solidFill>
                  <a:prstClr val="white"/>
                </a:solidFill>
              </a:rPr>
              <a:t>, </a:t>
            </a:r>
            <a:r>
              <a:rPr lang="en-US" sz="3200" b="1" i="1" dirty="0">
                <a:solidFill>
                  <a:prstClr val="white"/>
                </a:solidFill>
              </a:rPr>
              <a:t>and You have given them </a:t>
            </a:r>
            <a:r>
              <a:rPr lang="en-US" sz="3200" b="1" i="1" dirty="0">
                <a:solidFill>
                  <a:srgbClr val="FF0000"/>
                </a:solidFill>
              </a:rPr>
              <a:t>blood</a:t>
            </a:r>
            <a:r>
              <a:rPr lang="en-US" sz="3200" b="1" i="1" dirty="0">
                <a:solidFill>
                  <a:prstClr val="white"/>
                </a:solidFill>
              </a:rPr>
              <a:t> to drink</a:t>
            </a:r>
            <a:r>
              <a:rPr lang="en-US" sz="3200" i="1" dirty="0">
                <a:solidFill>
                  <a:prstClr val="white"/>
                </a:solidFill>
              </a:rPr>
              <a:t>. </a:t>
            </a:r>
            <a:r>
              <a:rPr lang="en-US" sz="3200" b="1" i="1" u="sng" dirty="0">
                <a:solidFill>
                  <a:prstClr val="white"/>
                </a:solidFill>
              </a:rPr>
              <a:t>They deserve it</a:t>
            </a:r>
            <a:r>
              <a:rPr lang="en-US" sz="3200" i="1" dirty="0">
                <a:solidFill>
                  <a:prstClr val="white"/>
                </a:solidFill>
              </a:rPr>
              <a:t>.” 7 And I heard the altar saying, “Yes, O Lord God, the Almighty, </a:t>
            </a:r>
            <a:r>
              <a:rPr lang="en-US" sz="3200" b="1" i="1" u="sng" dirty="0">
                <a:solidFill>
                  <a:prstClr val="white"/>
                </a:solidFill>
              </a:rPr>
              <a:t>true and righteous are Your judgments</a:t>
            </a:r>
            <a:r>
              <a:rPr lang="en-US" sz="3200" i="1" dirty="0">
                <a:solidFill>
                  <a:prstClr val="white"/>
                </a:solidFill>
              </a:rPr>
              <a:t>.”</a:t>
            </a:r>
          </a:p>
        </p:txBody>
      </p:sp>
    </p:spTree>
    <p:extLst>
      <p:ext uri="{BB962C8B-B14F-4D97-AF65-F5344CB8AC3E}">
        <p14:creationId xmlns:p14="http://schemas.microsoft.com/office/powerpoint/2010/main" val="192053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lstStyle/>
          <a:p>
            <a:r>
              <a:rPr lang="en-US" dirty="0"/>
              <a:t>Revelation 16:8-9  The Fourth </a:t>
            </a:r>
            <a:r>
              <a:rPr lang="en-US" dirty="0">
                <a:solidFill>
                  <a:prstClr val="white"/>
                </a:solidFill>
              </a:rPr>
              <a:t>Bowl of Wrath</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680321" y="2073366"/>
            <a:ext cx="11416937" cy="2308324"/>
          </a:xfrm>
          <a:prstGeom prst="rect">
            <a:avLst/>
          </a:prstGeom>
        </p:spPr>
        <p:txBody>
          <a:bodyPr wrap="square">
            <a:spAutoFit/>
          </a:bodyPr>
          <a:lstStyle/>
          <a:p>
            <a:pPr lvl="0">
              <a:lnSpc>
                <a:spcPct val="90000"/>
              </a:lnSpc>
              <a:spcBef>
                <a:spcPts val="1000"/>
              </a:spcBef>
              <a:defRPr/>
            </a:pPr>
            <a:r>
              <a:rPr lang="en-US" sz="3200" i="1" dirty="0">
                <a:solidFill>
                  <a:prstClr val="white"/>
                </a:solidFill>
              </a:rPr>
              <a:t>8 The </a:t>
            </a:r>
            <a:r>
              <a:rPr lang="en-US" sz="3200" b="1" i="1" u="sng" dirty="0">
                <a:solidFill>
                  <a:prstClr val="white"/>
                </a:solidFill>
              </a:rPr>
              <a:t>fourth</a:t>
            </a:r>
            <a:r>
              <a:rPr lang="en-US" sz="3200" i="1" dirty="0">
                <a:solidFill>
                  <a:prstClr val="white"/>
                </a:solidFill>
              </a:rPr>
              <a:t> angel poured out his bowl upon the </a:t>
            </a:r>
            <a:r>
              <a:rPr lang="en-US" sz="3200" b="1" i="1" u="sng" dirty="0">
                <a:solidFill>
                  <a:prstClr val="white"/>
                </a:solidFill>
              </a:rPr>
              <a:t>sun</a:t>
            </a:r>
            <a:r>
              <a:rPr lang="en-US" sz="3200" i="1" dirty="0">
                <a:solidFill>
                  <a:prstClr val="white"/>
                </a:solidFill>
              </a:rPr>
              <a:t>, and it was given to it to </a:t>
            </a:r>
            <a:r>
              <a:rPr lang="en-US" sz="3200" b="1" i="1" u="sng" dirty="0">
                <a:solidFill>
                  <a:prstClr val="white"/>
                </a:solidFill>
              </a:rPr>
              <a:t>scorch men with fire</a:t>
            </a:r>
            <a:r>
              <a:rPr lang="en-US" sz="3200" i="1" dirty="0">
                <a:solidFill>
                  <a:prstClr val="white"/>
                </a:solidFill>
              </a:rPr>
              <a:t>. 9 Men were scorched with fierce heat; and </a:t>
            </a:r>
            <a:r>
              <a:rPr lang="en-US" sz="3200" b="1" i="1" u="sng" dirty="0">
                <a:solidFill>
                  <a:prstClr val="white"/>
                </a:solidFill>
              </a:rPr>
              <a:t>they blasphemed the name of God who has the power over these plagues</a:t>
            </a:r>
            <a:r>
              <a:rPr lang="en-US" sz="3200" i="1" dirty="0">
                <a:solidFill>
                  <a:prstClr val="white"/>
                </a:solidFill>
              </a:rPr>
              <a:t>, and </a:t>
            </a:r>
            <a:r>
              <a:rPr lang="en-US" sz="3200" b="1" i="1" u="sng" dirty="0">
                <a:solidFill>
                  <a:prstClr val="white"/>
                </a:solidFill>
              </a:rPr>
              <a:t>they did not repent so as to give Him glory</a:t>
            </a:r>
            <a:r>
              <a:rPr lang="en-US" sz="3200" i="1" dirty="0">
                <a:solidFill>
                  <a:prstClr val="white"/>
                </a:solidFill>
              </a:rPr>
              <a:t>.</a:t>
            </a:r>
          </a:p>
        </p:txBody>
      </p:sp>
    </p:spTree>
    <p:extLst>
      <p:ext uri="{BB962C8B-B14F-4D97-AF65-F5344CB8AC3E}">
        <p14:creationId xmlns:p14="http://schemas.microsoft.com/office/powerpoint/2010/main" val="336678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lstStyle/>
          <a:p>
            <a:r>
              <a:rPr lang="en-US" dirty="0"/>
              <a:t>Revelation 16:10-11  The Fifth </a:t>
            </a:r>
            <a:r>
              <a:rPr lang="en-US" dirty="0">
                <a:solidFill>
                  <a:prstClr val="white"/>
                </a:solidFill>
              </a:rPr>
              <a:t>Bowl of Wrath</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680321" y="2073366"/>
            <a:ext cx="11416937" cy="2308324"/>
          </a:xfrm>
          <a:prstGeom prst="rect">
            <a:avLst/>
          </a:prstGeom>
        </p:spPr>
        <p:txBody>
          <a:bodyPr wrap="square">
            <a:spAutoFit/>
          </a:bodyPr>
          <a:lstStyle/>
          <a:p>
            <a:pPr lvl="0">
              <a:lnSpc>
                <a:spcPct val="90000"/>
              </a:lnSpc>
              <a:spcBef>
                <a:spcPts val="1000"/>
              </a:spcBef>
              <a:defRPr/>
            </a:pPr>
            <a:r>
              <a:rPr lang="en-US" sz="3200" i="1" dirty="0">
                <a:solidFill>
                  <a:prstClr val="white"/>
                </a:solidFill>
              </a:rPr>
              <a:t>10 Then the </a:t>
            </a:r>
            <a:r>
              <a:rPr lang="en-US" sz="3200" b="1" i="1" u="sng" dirty="0">
                <a:solidFill>
                  <a:prstClr val="white"/>
                </a:solidFill>
              </a:rPr>
              <a:t>fifth</a:t>
            </a:r>
            <a:r>
              <a:rPr lang="en-US" sz="3200" i="1" dirty="0">
                <a:solidFill>
                  <a:prstClr val="white"/>
                </a:solidFill>
              </a:rPr>
              <a:t> angel poured out his bowl </a:t>
            </a:r>
            <a:r>
              <a:rPr lang="en-US" sz="3200" b="1" i="1" u="sng" dirty="0">
                <a:solidFill>
                  <a:prstClr val="white"/>
                </a:solidFill>
              </a:rPr>
              <a:t>on the throne of the beast, and his kingdom became darkened</a:t>
            </a:r>
            <a:r>
              <a:rPr lang="en-US" sz="3200" i="1" dirty="0">
                <a:solidFill>
                  <a:prstClr val="white"/>
                </a:solidFill>
              </a:rPr>
              <a:t>; and they gnawed their tongues because of </a:t>
            </a:r>
            <a:r>
              <a:rPr lang="en-US" sz="3200" b="1" i="1" u="sng" dirty="0">
                <a:solidFill>
                  <a:prstClr val="white"/>
                </a:solidFill>
              </a:rPr>
              <a:t>pain</a:t>
            </a:r>
            <a:r>
              <a:rPr lang="en-US" sz="3200" i="1" dirty="0">
                <a:solidFill>
                  <a:prstClr val="white"/>
                </a:solidFill>
              </a:rPr>
              <a:t>, 11 and they </a:t>
            </a:r>
            <a:r>
              <a:rPr lang="en-US" sz="3200" b="1" i="1" u="sng" dirty="0">
                <a:solidFill>
                  <a:prstClr val="white"/>
                </a:solidFill>
              </a:rPr>
              <a:t>blasphemed</a:t>
            </a:r>
            <a:r>
              <a:rPr lang="en-US" sz="3200" i="1" dirty="0">
                <a:solidFill>
                  <a:prstClr val="white"/>
                </a:solidFill>
              </a:rPr>
              <a:t> the God of heaven because of their pains and their sores; and they </a:t>
            </a:r>
            <a:r>
              <a:rPr lang="en-US" sz="3200" b="1" i="1" u="sng" dirty="0">
                <a:solidFill>
                  <a:prstClr val="white"/>
                </a:solidFill>
              </a:rPr>
              <a:t>did not repent of their deeds</a:t>
            </a:r>
            <a:r>
              <a:rPr lang="en-US" sz="3200" i="1" dirty="0">
                <a:solidFill>
                  <a:prstClr val="white"/>
                </a:solidFill>
              </a:rPr>
              <a:t>.</a:t>
            </a:r>
          </a:p>
        </p:txBody>
      </p:sp>
    </p:spTree>
    <p:extLst>
      <p:ext uri="{BB962C8B-B14F-4D97-AF65-F5344CB8AC3E}">
        <p14:creationId xmlns:p14="http://schemas.microsoft.com/office/powerpoint/2010/main" val="238860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water, beach, walking&#10;&#10;Description automatically generated">
            <a:extLst>
              <a:ext uri="{FF2B5EF4-FFF2-40B4-BE49-F238E27FC236}">
                <a16:creationId xmlns:a16="http://schemas.microsoft.com/office/drawing/2014/main" id="{1CDF1080-2441-46BE-89B7-E192E3A5B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58"/>
            <a:ext cx="12409714" cy="8258100"/>
          </a:xfrm>
          <a:prstGeom prst="rect">
            <a:avLst/>
          </a:prstGeom>
        </p:spPr>
      </p:pic>
      <p:sp>
        <p:nvSpPr>
          <p:cNvPr id="2" name="Title 1">
            <a:extLst>
              <a:ext uri="{FF2B5EF4-FFF2-40B4-BE49-F238E27FC236}">
                <a16:creationId xmlns:a16="http://schemas.microsoft.com/office/drawing/2014/main" id="{ACA97D03-4C2C-4793-9DC0-8A8926F03AED}"/>
              </a:ext>
            </a:extLst>
          </p:cNvPr>
          <p:cNvSpPr>
            <a:spLocks noGrp="1"/>
          </p:cNvSpPr>
          <p:nvPr>
            <p:ph type="title"/>
          </p:nvPr>
        </p:nvSpPr>
        <p:spPr>
          <a:xfrm>
            <a:off x="680321" y="753228"/>
            <a:ext cx="11511679" cy="1080938"/>
          </a:xfrm>
        </p:spPr>
        <p:txBody>
          <a:bodyPr>
            <a:normAutofit/>
          </a:bodyPr>
          <a:lstStyle/>
          <a:p>
            <a:pPr algn="r"/>
            <a:r>
              <a:rPr lang="en-US" sz="4800" b="1" dirty="0">
                <a:effectLst>
                  <a:outerShdw blurRad="38100" dist="38100" dir="2700000" algn="tl">
                    <a:srgbClr val="000000">
                      <a:alpha val="43137"/>
                    </a:srgbClr>
                  </a:outerShdw>
                </a:effectLst>
              </a:rPr>
              <a:t>Post-Apocalyptic Vision</a:t>
            </a:r>
          </a:p>
        </p:txBody>
      </p:sp>
    </p:spTree>
    <p:extLst>
      <p:ext uri="{BB962C8B-B14F-4D97-AF65-F5344CB8AC3E}">
        <p14:creationId xmlns:p14="http://schemas.microsoft.com/office/powerpoint/2010/main" val="363951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F1080-2441-46BE-89B7-E192E3A5B3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0462" y="0"/>
            <a:ext cx="13450176" cy="7565724"/>
          </a:xfrm>
          <a:prstGeom prst="rect">
            <a:avLst/>
          </a:prstGeom>
        </p:spPr>
      </p:pic>
      <p:sp>
        <p:nvSpPr>
          <p:cNvPr id="2" name="Title 1">
            <a:extLst>
              <a:ext uri="{FF2B5EF4-FFF2-40B4-BE49-F238E27FC236}">
                <a16:creationId xmlns:a16="http://schemas.microsoft.com/office/drawing/2014/main" id="{ACA97D03-4C2C-4793-9DC0-8A8926F03AED}"/>
              </a:ext>
            </a:extLst>
          </p:cNvPr>
          <p:cNvSpPr>
            <a:spLocks noGrp="1"/>
          </p:cNvSpPr>
          <p:nvPr>
            <p:ph type="title"/>
          </p:nvPr>
        </p:nvSpPr>
        <p:spPr>
          <a:xfrm>
            <a:off x="680321" y="753228"/>
            <a:ext cx="11511679" cy="1080938"/>
          </a:xfrm>
        </p:spPr>
        <p:txBody>
          <a:bodyPr>
            <a:normAutofit/>
          </a:bodyPr>
          <a:lstStyle/>
          <a:p>
            <a:pPr algn="r"/>
            <a:r>
              <a:rPr lang="en-US" sz="4800" b="1" dirty="0">
                <a:effectLst>
                  <a:outerShdw blurRad="38100" dist="38100" dir="2700000" algn="tl">
                    <a:srgbClr val="000000">
                      <a:alpha val="43137"/>
                    </a:srgbClr>
                  </a:outerShdw>
                </a:effectLst>
              </a:rPr>
              <a:t>Post-Apocalyptic Vision</a:t>
            </a:r>
          </a:p>
        </p:txBody>
      </p:sp>
    </p:spTree>
    <p:extLst>
      <p:ext uri="{BB962C8B-B14F-4D97-AF65-F5344CB8AC3E}">
        <p14:creationId xmlns:p14="http://schemas.microsoft.com/office/powerpoint/2010/main" val="147263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2032-7CE7-4FD5-92D7-E588454A8459}"/>
              </a:ext>
            </a:extLst>
          </p:cNvPr>
          <p:cNvSpPr>
            <a:spLocks noGrp="1"/>
          </p:cNvSpPr>
          <p:nvPr>
            <p:ph type="title"/>
          </p:nvPr>
        </p:nvSpPr>
        <p:spPr/>
        <p:txBody>
          <a:bodyPr/>
          <a:lstStyle/>
          <a:p>
            <a:r>
              <a:rPr lang="en-US" dirty="0"/>
              <a:t>END </a:t>
            </a:r>
            <a:r>
              <a:rPr lang="en-US"/>
              <a:t>HERE October 28, 2020</a:t>
            </a:r>
          </a:p>
        </p:txBody>
      </p:sp>
    </p:spTree>
    <p:extLst>
      <p:ext uri="{BB962C8B-B14F-4D97-AF65-F5344CB8AC3E}">
        <p14:creationId xmlns:p14="http://schemas.microsoft.com/office/powerpoint/2010/main" val="28057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128129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27C2FE-4CAE-4795-A53A-DCD175872D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7680" y="0"/>
            <a:ext cx="5881571" cy="68596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BB6CEC0A-23E0-49D4-8A84-2033E376F754}"/>
              </a:ext>
            </a:extLst>
          </p:cNvPr>
          <p:cNvSpPr txBox="1"/>
          <p:nvPr/>
        </p:nvSpPr>
        <p:spPr>
          <a:xfrm>
            <a:off x="2074553" y="4710849"/>
            <a:ext cx="4945607"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 </a:t>
            </a:r>
          </a:p>
        </p:txBody>
      </p:sp>
      <p:sp>
        <p:nvSpPr>
          <p:cNvPr id="11" name="TextBox 10">
            <a:extLst>
              <a:ext uri="{FF2B5EF4-FFF2-40B4-BE49-F238E27FC236}">
                <a16:creationId xmlns:a16="http://schemas.microsoft.com/office/drawing/2014/main" id="{76EA822D-5E27-4A8F-B8C5-7B931866EF68}"/>
              </a:ext>
            </a:extLst>
          </p:cNvPr>
          <p:cNvSpPr txBox="1"/>
          <p:nvPr/>
        </p:nvSpPr>
        <p:spPr>
          <a:xfrm>
            <a:off x="7621762" y="1907665"/>
            <a:ext cx="3769049" cy="1938992"/>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Noah...</a:t>
            </a:r>
          </a:p>
          <a:p>
            <a:endParaRPr lang="en-US" sz="4000" b="1" dirty="0">
              <a:effectLst>
                <a:outerShdw blurRad="38100" dist="38100" dir="2700000" algn="tl">
                  <a:srgbClr val="000000">
                    <a:alpha val="43137"/>
                  </a:srgbClr>
                </a:outerShdw>
              </a:effectLst>
            </a:endParaRPr>
          </a:p>
          <a:p>
            <a:r>
              <a:rPr lang="en-US" sz="4000" b="1" dirty="0">
                <a:effectLst>
                  <a:outerShdw blurRad="38100" dist="38100" dir="2700000" algn="tl">
                    <a:srgbClr val="000000">
                      <a:alpha val="43137"/>
                    </a:srgbClr>
                  </a:outerShdw>
                </a:effectLst>
              </a:rPr>
              <a:t>... That smile!</a:t>
            </a:r>
          </a:p>
        </p:txBody>
      </p:sp>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0831357" cy="5375777"/>
          </a:xfrm>
        </p:spPr>
        <p:txBody>
          <a:bodyPr>
            <a:noAutofit/>
          </a:bodyPr>
          <a:lstStyle/>
          <a:p>
            <a:pPr marL="0" indent="0">
              <a:buNone/>
            </a:pPr>
            <a:r>
              <a:rPr lang="en-US" sz="4400" b="1" u="sng" dirty="0">
                <a:effectLst>
                  <a:outerShdw blurRad="38100" dist="38100" dir="2700000" algn="tl">
                    <a:srgbClr val="000000">
                      <a:alpha val="43137"/>
                    </a:srgbClr>
                  </a:outerShdw>
                </a:effectLst>
              </a:rPr>
              <a:t>Sunday</a:t>
            </a:r>
            <a:r>
              <a:rPr lang="en-US" sz="4400" b="1" dirty="0">
                <a:effectLst>
                  <a:outerShdw blurRad="38100" dist="38100" dir="2700000" algn="tl">
                    <a:srgbClr val="000000">
                      <a:alpha val="43137"/>
                    </a:srgbClr>
                  </a:outerShdw>
                </a:effectLst>
              </a:rPr>
              <a:t>:   </a:t>
            </a:r>
          </a:p>
          <a:p>
            <a:pPr marL="0" indent="0">
              <a:buNone/>
            </a:pPr>
            <a:r>
              <a:rPr lang="en-US" sz="4400" b="1" dirty="0">
                <a:effectLst>
                  <a:outerShdw blurRad="38100" dist="38100" dir="2700000" algn="tl">
                    <a:srgbClr val="000000">
                      <a:alpha val="43137"/>
                    </a:srgbClr>
                  </a:outerShdw>
                </a:effectLst>
              </a:rPr>
              <a:t>9:15  Small Group Sunday School Classes </a:t>
            </a:r>
          </a:p>
          <a:p>
            <a:pPr marL="0" indent="0" algn="ctr">
              <a:buNone/>
            </a:pPr>
            <a:r>
              <a:rPr lang="en-US" sz="4400" b="1" dirty="0">
                <a:effectLst>
                  <a:outerShdw blurRad="38100" dist="38100" dir="2700000" algn="tl">
                    <a:srgbClr val="000000">
                      <a:alpha val="43137"/>
                    </a:srgbClr>
                  </a:outerShdw>
                </a:effectLst>
              </a:rPr>
              <a:t> (Kids class and nursery as well)</a:t>
            </a:r>
          </a:p>
          <a:p>
            <a:pPr marL="0" indent="0">
              <a:buNone/>
            </a:pPr>
            <a:endParaRPr lang="en-US" sz="1000" b="1" dirty="0">
              <a:effectLst>
                <a:outerShdw blurRad="38100" dist="38100" dir="2700000" algn="tl">
                  <a:srgbClr val="000000">
                    <a:alpha val="43137"/>
                  </a:srgbClr>
                </a:outerShdw>
              </a:effectLst>
            </a:endParaRPr>
          </a:p>
          <a:p>
            <a:pPr marL="0" indent="0">
              <a:buNone/>
            </a:pPr>
            <a:r>
              <a:rPr lang="en-US" sz="4800" b="1" dirty="0">
                <a:effectLst>
                  <a:outerShdw blurRad="38100" dist="38100" dir="2700000" algn="tl">
                    <a:srgbClr val="000000">
                      <a:alpha val="43137"/>
                    </a:srgbClr>
                  </a:outerShdw>
                </a:effectLst>
              </a:rPr>
              <a:t>10:30  Worship</a:t>
            </a:r>
            <a:endParaRPr lang="en-US" sz="3600" dirty="0"/>
          </a:p>
        </p:txBody>
      </p:sp>
    </p:spTree>
    <p:extLst>
      <p:ext uri="{BB962C8B-B14F-4D97-AF65-F5344CB8AC3E}">
        <p14:creationId xmlns:p14="http://schemas.microsoft.com/office/powerpoint/2010/main" val="76820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BEGIN HERE OCTOBER 28,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a:xfrm>
            <a:off x="470263" y="2336873"/>
            <a:ext cx="11312434" cy="3599316"/>
          </a:xfrm>
        </p:spPr>
        <p:txBody>
          <a:bodyPr>
            <a:normAutofit/>
          </a:bodyPr>
          <a:lstStyle/>
          <a:p>
            <a:pPr marL="0" lvl="0" indent="0">
              <a:buNone/>
            </a:pPr>
            <a:r>
              <a:rPr lang="en-US" sz="4400" b="1" dirty="0"/>
              <a:t>LAST</a:t>
            </a:r>
            <a:r>
              <a:rPr lang="en-US" sz="4400" dirty="0"/>
              <a:t> WEEK </a:t>
            </a:r>
            <a:r>
              <a:rPr lang="en-US" sz="4100" dirty="0">
                <a:solidFill>
                  <a:prstClr val="white"/>
                </a:solidFill>
              </a:rPr>
              <a:t>22 Revelation 14 b </a:t>
            </a:r>
          </a:p>
          <a:p>
            <a:pPr lvl="0"/>
            <a:r>
              <a:rPr lang="en-US" sz="4100" dirty="0">
                <a:solidFill>
                  <a:prstClr val="white"/>
                </a:solidFill>
              </a:rPr>
              <a:t>Time for Reaping</a:t>
            </a:r>
          </a:p>
          <a:p>
            <a:endParaRPr lang="en-US" sz="4400" dirty="0"/>
          </a:p>
          <a:p>
            <a:pPr marL="0" indent="0">
              <a:buNone/>
            </a:pPr>
            <a:r>
              <a:rPr lang="en-US" sz="4400" dirty="0"/>
              <a:t>THIS WEEK 23 Revelation 15</a:t>
            </a:r>
          </a:p>
          <a:p>
            <a:r>
              <a:rPr lang="en-US" sz="4400" dirty="0"/>
              <a:t>The End of Wrath</a:t>
            </a:r>
          </a:p>
        </p:txBody>
      </p:sp>
    </p:spTree>
    <p:extLst>
      <p:ext uri="{BB962C8B-B14F-4D97-AF65-F5344CB8AC3E}">
        <p14:creationId xmlns:p14="http://schemas.microsoft.com/office/powerpoint/2010/main" val="385266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7B4E-45E7-437D-97B6-8A5311BB31D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16838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CE0D6-3FFA-433A-ADB8-9FD938A7B6FF}"/>
              </a:ext>
            </a:extLst>
          </p:cNvPr>
          <p:cNvSpPr>
            <a:spLocks noGrp="1"/>
          </p:cNvSpPr>
          <p:nvPr>
            <p:ph type="title"/>
          </p:nvPr>
        </p:nvSpPr>
        <p:spPr/>
        <p:txBody>
          <a:bodyPr>
            <a:normAutofit/>
          </a:bodyPr>
          <a:lstStyle/>
          <a:p>
            <a:pPr lvl="0">
              <a:lnSpc>
                <a:spcPct val="100000"/>
              </a:lnSpc>
              <a:spcBef>
                <a:spcPts val="0"/>
              </a:spcBef>
            </a:pPr>
            <a:r>
              <a:rPr lang="en-US" sz="4400" dirty="0"/>
              <a:t>Revelation 15  </a:t>
            </a:r>
            <a:r>
              <a:rPr lang="en-US" sz="4400" dirty="0">
                <a:solidFill>
                  <a:prstClr val="white"/>
                </a:solidFill>
                <a:ea typeface="+mn-ea"/>
                <a:cs typeface="+mn-cs"/>
              </a:rPr>
              <a:t>The End of Wrath</a:t>
            </a:r>
            <a:endParaRPr lang="en-US" sz="4400" dirty="0"/>
          </a:p>
        </p:txBody>
      </p:sp>
    </p:spTree>
    <p:extLst>
      <p:ext uri="{BB962C8B-B14F-4D97-AF65-F5344CB8AC3E}">
        <p14:creationId xmlns:p14="http://schemas.microsoft.com/office/powerpoint/2010/main" val="380560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21202</TotalTime>
  <Words>3284</Words>
  <Application>Microsoft Office PowerPoint</Application>
  <PresentationFormat>Widescreen</PresentationFormat>
  <Paragraphs>215</Paragraphs>
  <Slides>26</Slides>
  <Notes>23</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Trebuchet MS</vt:lpstr>
      <vt:lpstr>Berlin</vt:lpstr>
      <vt:lpstr>PowerPoint Presentation</vt:lpstr>
      <vt:lpstr>Absence of Copyright</vt:lpstr>
      <vt:lpstr>PowerPoint Presentation</vt:lpstr>
      <vt:lpstr>PowerPoint Presentation</vt:lpstr>
      <vt:lpstr>Prayer and Announcements</vt:lpstr>
      <vt:lpstr>PowerPoint Presentation</vt:lpstr>
      <vt:lpstr>BEGIN HERE OCTOBER 28, 2020</vt:lpstr>
      <vt:lpstr>PowerPoint Presentation</vt:lpstr>
      <vt:lpstr>Revelation 15  The End of Wrath</vt:lpstr>
      <vt:lpstr>Revelation 15:1  The Last Plagues</vt:lpstr>
      <vt:lpstr>Revelation 15:2-3  The Song of the Victorious</vt:lpstr>
      <vt:lpstr>Revelation 15:3-4  The Song of Moses and the Lamb</vt:lpstr>
      <vt:lpstr>Revelation 15:3-4  The Song of Moses and the Lamb</vt:lpstr>
      <vt:lpstr>Revelation 15:3-4  The Song of Moses and the Lamb</vt:lpstr>
      <vt:lpstr>Ezekiel 18:29-32 The Lord is Right</vt:lpstr>
      <vt:lpstr>Revelation 15:5-8  Bowls Full of Wrath</vt:lpstr>
      <vt:lpstr>Revelation 16  The Final Bowls of Wrath</vt:lpstr>
      <vt:lpstr>Revelation 16:1-2  The First Bowl of Wrath</vt:lpstr>
      <vt:lpstr>Revelation 16:3  The Second Bowl of Wrath</vt:lpstr>
      <vt:lpstr>Revelation 16:4-7  The Third Bowl of Wrath</vt:lpstr>
      <vt:lpstr>Revelation 16:8-9  The Fourth Bowl of Wrath</vt:lpstr>
      <vt:lpstr>Revelation 16:10-11  The Fifth Bowl of Wrath</vt:lpstr>
      <vt:lpstr>Post-Apocalyptic Vision</vt:lpstr>
      <vt:lpstr>Post-Apocalyptic Vision</vt:lpstr>
      <vt:lpstr>END HERE October 28, 2020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Stan Fike</cp:lastModifiedBy>
  <cp:revision>483</cp:revision>
  <cp:lastPrinted>2020-07-01T21:48:38Z</cp:lastPrinted>
  <dcterms:created xsi:type="dcterms:W3CDTF">2020-05-12T01:25:54Z</dcterms:created>
  <dcterms:modified xsi:type="dcterms:W3CDTF">2020-10-29T02:01:58Z</dcterms:modified>
</cp:coreProperties>
</file>